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9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90" r:id="rId28"/>
    <p:sldId id="291" r:id="rId29"/>
    <p:sldId id="292" r:id="rId30"/>
    <p:sldId id="284" r:id="rId31"/>
    <p:sldId id="285" r:id="rId32"/>
    <p:sldId id="286" r:id="rId33"/>
    <p:sldId id="287" r:id="rId34"/>
    <p:sldId id="288" r:id="rId35"/>
    <p:sldId id="289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華康仿宋體W6" panose="02020609000000000000" pitchFamily="49" charset="-120"/>
      <p:regular r:id="rId58"/>
    </p:embeddedFont>
    <p:embeddedFont>
      <p:font typeface="Calibri Light" panose="020F0302020204030204" pitchFamily="34" charset="0"/>
      <p:regular r:id="rId59"/>
      <p:italic r:id="rId6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9E2"/>
    <a:srgbClr val="268D26"/>
    <a:srgbClr val="FFAB12"/>
    <a:srgbClr val="47478C"/>
    <a:srgbClr val="272262"/>
    <a:srgbClr val="EF6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01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4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88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79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74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91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39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0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16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49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4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71F43-BA20-41CD-A088-07B989D7C8B1}" type="datetimeFigureOut">
              <a:rPr lang="zh-TW" altLang="en-US" smtClean="0"/>
              <a:t>2019/1/25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0344-4BA7-480C-AE11-5EECA2473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44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14325" y="2439236"/>
            <a:ext cx="1159533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effectLst>
                  <a:glow rad="63500">
                    <a:schemeClr val="tx2">
                      <a:alpha val="40000"/>
                    </a:schemeClr>
                  </a:glow>
                </a:effectLst>
                <a:latin typeface="華康仿宋體W6" panose="02020609000000000000" pitchFamily="49" charset="-120"/>
                <a:ea typeface="華康仿宋體W6" panose="02020609000000000000" pitchFamily="49" charset="-120"/>
              </a:rPr>
              <a:t>社會複製對通學距離影響</a:t>
            </a:r>
            <a:endParaRPr lang="en-US" altLang="zh-TW" sz="8000" b="1" dirty="0">
              <a:effectLst>
                <a:glow rad="63500">
                  <a:schemeClr val="tx2">
                    <a:alpha val="40000"/>
                  </a:schemeClr>
                </a:glow>
              </a:effectLst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pPr algn="ctr"/>
            <a:r>
              <a:rPr lang="zh-TW" altLang="en-US" sz="6600" b="1" dirty="0">
                <a:effectLst>
                  <a:glow rad="63500">
                    <a:schemeClr val="tx2">
                      <a:alpha val="40000"/>
                    </a:schemeClr>
                  </a:glow>
                </a:effectLst>
                <a:latin typeface="華康仿宋體W6" panose="02020609000000000000" pitchFamily="49" charset="-120"/>
                <a:ea typeface="華康仿宋體W6" panose="02020609000000000000" pitchFamily="49" charset="-120"/>
              </a:rPr>
              <a:t>以台北捷運沿線村里為例</a:t>
            </a:r>
          </a:p>
        </p:txBody>
      </p:sp>
    </p:spTree>
    <p:extLst>
      <p:ext uri="{BB962C8B-B14F-4D97-AF65-F5344CB8AC3E}">
        <p14:creationId xmlns:p14="http://schemas.microsoft.com/office/powerpoint/2010/main" val="9329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790825" y="180666"/>
            <a:ext cx="6799295" cy="1363320"/>
            <a:chOff x="2066925" y="138423"/>
            <a:chExt cx="6638925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2066925" y="138423"/>
              <a:ext cx="6638925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157142" y="243691"/>
              <a:ext cx="6474420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2238375" y="347281"/>
              <a:ext cx="6229162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3025510" y="340547"/>
            <a:ext cx="658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研究假設─自變項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764616" y="2263260"/>
            <a:ext cx="10868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二為捷運站鄰近村里之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大專以上人口比例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計入所有年齡層之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大專以上教育程度人口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以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階級複製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的角度探討：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當學生處在一貫重視教育，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或者說具有教育優勢的社群或階層，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是否也會繼承此種優勢。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57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790825" y="180666"/>
            <a:ext cx="6799295" cy="1363320"/>
            <a:chOff x="2066925" y="138423"/>
            <a:chExt cx="6638925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2066925" y="138423"/>
              <a:ext cx="6638925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157142" y="243691"/>
              <a:ext cx="6474420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2238375" y="347281"/>
              <a:ext cx="6229162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3025510" y="340547"/>
            <a:ext cx="658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研究假設─應變項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756459" y="2215383"/>
            <a:ext cx="10868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平均站數計算方式：</a:t>
            </a: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選取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平日早上六時至八時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的捷運進出站資料，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將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暑假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此時段之進出站量，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作為排除學生通勤的進出站量。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接著與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開學後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相同時段之進出站量相減，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估算出學生通勤的進出站量。</a:t>
            </a:r>
          </a:p>
        </p:txBody>
      </p:sp>
    </p:spTree>
    <p:extLst>
      <p:ext uri="{BB962C8B-B14F-4D97-AF65-F5344CB8AC3E}">
        <p14:creationId xmlns:p14="http://schemas.microsoft.com/office/powerpoint/2010/main" val="3312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790825" y="180666"/>
            <a:ext cx="6799295" cy="1363320"/>
            <a:chOff x="2066925" y="138423"/>
            <a:chExt cx="6638925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2066925" y="138423"/>
              <a:ext cx="6638925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157142" y="243691"/>
              <a:ext cx="6474420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2238375" y="347281"/>
              <a:ext cx="6229162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3025510" y="340547"/>
            <a:ext cx="658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研究假設─應變項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722221" y="2836239"/>
            <a:ext cx="10868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依據所得流量之起點和終點，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乘上某站至其他</a:t>
            </a:r>
            <a:r>
              <a:rPr lang="en-US" altLang="zh-TW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107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站之所需站數並除以總流量，</a:t>
            </a:r>
            <a:endParaRPr lang="en-US" altLang="zh-TW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得出該站附近學生，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每人搭乘捷運上課之平均站數。</a:t>
            </a:r>
          </a:p>
        </p:txBody>
      </p:sp>
    </p:spTree>
    <p:extLst>
      <p:ext uri="{BB962C8B-B14F-4D97-AF65-F5344CB8AC3E}">
        <p14:creationId xmlns:p14="http://schemas.microsoft.com/office/powerpoint/2010/main" val="37593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790825" y="180666"/>
            <a:ext cx="6799295" cy="1363320"/>
            <a:chOff x="2066925" y="138423"/>
            <a:chExt cx="6638925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2066925" y="138423"/>
              <a:ext cx="6638925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157142" y="243691"/>
              <a:ext cx="6474420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2238375" y="347281"/>
              <a:ext cx="6229162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3025510" y="340547"/>
            <a:ext cx="658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研究假設─應變項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722221" y="2836239"/>
            <a:ext cx="10868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為了降低抽樣誤差的影響，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暑假選取</a:t>
            </a:r>
            <a:r>
              <a:rPr lang="en-US" altLang="zh-TW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2018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年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7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、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8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月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之資料，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開學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後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選取</a:t>
            </a:r>
            <a:r>
              <a:rPr lang="en-US" altLang="zh-TW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2018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年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10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、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11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月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之資料，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用以計算平均站數。</a:t>
            </a:r>
          </a:p>
        </p:txBody>
      </p:sp>
    </p:spTree>
    <p:extLst>
      <p:ext uri="{BB962C8B-B14F-4D97-AF65-F5344CB8AC3E}">
        <p14:creationId xmlns:p14="http://schemas.microsoft.com/office/powerpoint/2010/main" val="37152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研究方</a:t>
            </a:r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法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836646" y="3498331"/>
            <a:ext cx="1086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計算前述提及之各統計值，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並且繪製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散佈圖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進行統計描述與詮釋。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9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36580" y="215429"/>
            <a:ext cx="11526795" cy="1104900"/>
            <a:chOff x="227055" y="348779"/>
            <a:chExt cx="11526795" cy="1104900"/>
          </a:xfrm>
        </p:grpSpPr>
        <p:sp>
          <p:nvSpPr>
            <p:cNvPr id="10" name="圓角矩形 9"/>
            <p:cNvSpPr/>
            <p:nvPr/>
          </p:nvSpPr>
          <p:spPr>
            <a:xfrm>
              <a:off x="1209675" y="424223"/>
              <a:ext cx="9677400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>
              <a:spLocks noChangeAspect="1"/>
            </p:cNvSpPr>
            <p:nvPr/>
          </p:nvSpPr>
          <p:spPr>
            <a:xfrm>
              <a:off x="1295400" y="514350"/>
              <a:ext cx="9496425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64118" y="424223"/>
              <a:ext cx="99897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散佈</a:t>
              </a:r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圖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平均</a:t>
              </a:r>
              <a:r>
                <a:rPr lang="zh-TW" altLang="en-US" sz="48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站數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＆平均戶所得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136272" y="2874405"/>
            <a:ext cx="6842109" cy="1425444"/>
            <a:chOff x="34941" y="1885950"/>
            <a:chExt cx="6842109" cy="1425444"/>
          </a:xfrm>
        </p:grpSpPr>
        <p:sp>
          <p:nvSpPr>
            <p:cNvPr id="15" name="圓角矩形 14"/>
            <p:cNvSpPr/>
            <p:nvPr/>
          </p:nvSpPr>
          <p:spPr>
            <a:xfrm>
              <a:off x="1022941" y="2117828"/>
              <a:ext cx="5854109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022941" y="2164777"/>
              <a:ext cx="58541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依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平均值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分四象限詮釋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8" name="群組 17"/>
          <p:cNvGrpSpPr/>
          <p:nvPr/>
        </p:nvGrpSpPr>
        <p:grpSpPr>
          <a:xfrm>
            <a:off x="136272" y="4125233"/>
            <a:ext cx="9144000" cy="1425444"/>
            <a:chOff x="34941" y="1885950"/>
            <a:chExt cx="9144000" cy="1425444"/>
          </a:xfrm>
        </p:grpSpPr>
        <p:sp>
          <p:nvSpPr>
            <p:cNvPr id="19" name="圓角矩形 18"/>
            <p:cNvSpPr/>
            <p:nvPr/>
          </p:nvSpPr>
          <p:spPr>
            <a:xfrm>
              <a:off x="1022941" y="2117828"/>
              <a:ext cx="8070275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22941" y="2164777"/>
              <a:ext cx="815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依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大專人口比四分位距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分色詮釋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22" name="群組 21"/>
          <p:cNvGrpSpPr/>
          <p:nvPr/>
        </p:nvGrpSpPr>
        <p:grpSpPr>
          <a:xfrm>
            <a:off x="158881" y="5377577"/>
            <a:ext cx="10365344" cy="1425444"/>
            <a:chOff x="34941" y="1885950"/>
            <a:chExt cx="10365344" cy="1425444"/>
          </a:xfrm>
        </p:grpSpPr>
        <p:sp>
          <p:nvSpPr>
            <p:cNvPr id="23" name="圓角矩形 22"/>
            <p:cNvSpPr/>
            <p:nvPr/>
          </p:nvSpPr>
          <p:spPr>
            <a:xfrm>
              <a:off x="1022942" y="2117828"/>
              <a:ext cx="9213443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022940" y="2164777"/>
              <a:ext cx="9377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台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大醫院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為極端值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但影響可以忽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略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26" name="群組 25"/>
          <p:cNvGrpSpPr/>
          <p:nvPr/>
        </p:nvGrpSpPr>
        <p:grpSpPr>
          <a:xfrm>
            <a:off x="136272" y="1679323"/>
            <a:ext cx="9704717" cy="1425444"/>
            <a:chOff x="34941" y="1885950"/>
            <a:chExt cx="9704717" cy="1425444"/>
          </a:xfrm>
        </p:grpSpPr>
        <p:sp>
          <p:nvSpPr>
            <p:cNvPr id="27" name="圓角矩形 26"/>
            <p:cNvSpPr/>
            <p:nvPr/>
          </p:nvSpPr>
          <p:spPr>
            <a:xfrm>
              <a:off x="1022941" y="2117828"/>
              <a:ext cx="8578695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022941" y="2164777"/>
              <a:ext cx="87167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X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軸為平均戶所得，</a:t>
              </a:r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Y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軸為平均站數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9053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9607130" y="5584802"/>
              <a:ext cx="2381251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9701588" y="5669723"/>
              <a:ext cx="2182017" cy="758567"/>
              <a:chOff x="1847057" y="2361396"/>
              <a:chExt cx="2182017" cy="758567"/>
            </a:xfrm>
          </p:grpSpPr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3"/>
              <a:srcRect l="81668" t="87073"/>
              <a:stretch/>
            </p:blipFill>
            <p:spPr>
              <a:xfrm>
                <a:off x="2352675" y="2361396"/>
                <a:ext cx="1676399" cy="758567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3"/>
              <a:srcRect t="87073" r="94471"/>
              <a:stretch/>
            </p:blipFill>
            <p:spPr>
              <a:xfrm>
                <a:off x="1847057" y="2361396"/>
                <a:ext cx="505618" cy="758567"/>
              </a:xfrm>
              <a:prstGeom prst="rect">
                <a:avLst/>
              </a:prstGeom>
            </p:spPr>
          </p:pic>
        </p:grpSp>
      </p:grpSp>
      <p:grpSp>
        <p:nvGrpSpPr>
          <p:cNvPr id="20" name="群組 19"/>
          <p:cNvGrpSpPr/>
          <p:nvPr/>
        </p:nvGrpSpPr>
        <p:grpSpPr>
          <a:xfrm>
            <a:off x="574305" y="5012805"/>
            <a:ext cx="1757701" cy="1486397"/>
            <a:chOff x="677822" y="4941893"/>
            <a:chExt cx="1757701" cy="1486397"/>
          </a:xfrm>
        </p:grpSpPr>
        <p:sp>
          <p:nvSpPr>
            <p:cNvPr id="21" name="矩形 20"/>
            <p:cNvSpPr/>
            <p:nvPr/>
          </p:nvSpPr>
          <p:spPr>
            <a:xfrm>
              <a:off x="681486" y="5040295"/>
              <a:ext cx="172528" cy="172528"/>
            </a:xfrm>
            <a:prstGeom prst="rect">
              <a:avLst/>
            </a:prstGeom>
            <a:solidFill>
              <a:srgbClr val="474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54014" y="4941893"/>
              <a:ext cx="1581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第一四分位距</a:t>
              </a:r>
              <a:endParaRPr lang="zh-TW" altLang="en-US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1486" y="5415185"/>
              <a:ext cx="172528" cy="172528"/>
            </a:xfrm>
            <a:prstGeom prst="rect">
              <a:avLst/>
            </a:prstGeom>
            <a:solidFill>
              <a:srgbClr val="FFA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54014" y="5316783"/>
              <a:ext cx="1581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第二四分位距</a:t>
              </a:r>
              <a:endParaRPr lang="zh-TW" altLang="en-US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81918" y="5784517"/>
              <a:ext cx="172528" cy="172528"/>
            </a:xfrm>
            <a:prstGeom prst="rect">
              <a:avLst/>
            </a:prstGeom>
            <a:solidFill>
              <a:srgbClr val="268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54446" y="5686115"/>
              <a:ext cx="1581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第三四分位距</a:t>
              </a:r>
              <a:endParaRPr lang="zh-TW" altLang="en-US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7822" y="6157360"/>
              <a:ext cx="172528" cy="172528"/>
            </a:xfrm>
            <a:prstGeom prst="rect">
              <a:avLst/>
            </a:prstGeom>
            <a:solidFill>
              <a:srgbClr val="E49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850350" y="6058958"/>
              <a:ext cx="1581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第四四分位距</a:t>
              </a:r>
              <a:endParaRPr lang="zh-TW" altLang="en-US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7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10049851" cy="1104900"/>
            <a:chOff x="227055" y="348779"/>
            <a:chExt cx="1004985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5" y="424223"/>
              <a:ext cx="9067231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8886825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8" y="424223"/>
              <a:ext cx="82085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統計描述</a:t>
              </a:r>
              <a:r>
                <a:rPr lang="en-US" altLang="zh-TW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第一＆第三象限</a:t>
              </a: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34941" y="1885950"/>
            <a:ext cx="11633184" cy="1425444"/>
            <a:chOff x="34941" y="1885950"/>
            <a:chExt cx="11633184" cy="1425444"/>
          </a:xfrm>
        </p:grpSpPr>
        <p:sp>
          <p:nvSpPr>
            <p:cNvPr id="9" name="圓角矩形 8"/>
            <p:cNvSpPr/>
            <p:nvPr/>
          </p:nvSpPr>
          <p:spPr>
            <a:xfrm>
              <a:off x="1022941" y="2117828"/>
              <a:ext cx="10645184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164777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此二象限中之站點為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不符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研究假設之站點。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3" name="群組 12"/>
          <p:cNvGrpSpPr/>
          <p:nvPr/>
        </p:nvGrpSpPr>
        <p:grpSpPr>
          <a:xfrm>
            <a:off x="34941" y="3213043"/>
            <a:ext cx="11909408" cy="1725377"/>
            <a:chOff x="34941" y="1885950"/>
            <a:chExt cx="11909408" cy="1725377"/>
          </a:xfrm>
        </p:grpSpPr>
        <p:sp>
          <p:nvSpPr>
            <p:cNvPr id="14" name="圓角矩形 13"/>
            <p:cNvSpPr/>
            <p:nvPr/>
          </p:nvSpPr>
          <p:spPr>
            <a:xfrm>
              <a:off x="1022941" y="2117828"/>
              <a:ext cx="10645184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22940" y="2164777"/>
              <a:ext cx="109214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第一象限為平均戶所得高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與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平均站數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皆高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8" name="群組 17"/>
          <p:cNvGrpSpPr/>
          <p:nvPr/>
        </p:nvGrpSpPr>
        <p:grpSpPr>
          <a:xfrm>
            <a:off x="34941" y="4586436"/>
            <a:ext cx="11909408" cy="1725377"/>
            <a:chOff x="34941" y="1885950"/>
            <a:chExt cx="11909408" cy="1725377"/>
          </a:xfrm>
        </p:grpSpPr>
        <p:sp>
          <p:nvSpPr>
            <p:cNvPr id="19" name="圓角矩形 18"/>
            <p:cNvSpPr/>
            <p:nvPr/>
          </p:nvSpPr>
          <p:spPr>
            <a:xfrm>
              <a:off x="1022941" y="2117828"/>
              <a:ext cx="10645184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22940" y="2164777"/>
              <a:ext cx="109214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第三象限為平均戶所得高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與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平均站數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皆低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758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6354721" cy="1104900"/>
            <a:chOff x="227055" y="348779"/>
            <a:chExt cx="635472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5372100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5162551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詮釋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第一象限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120666" y="1852740"/>
            <a:ext cx="11547459" cy="4195635"/>
            <a:chOff x="120666" y="1852740"/>
            <a:chExt cx="11547459" cy="4195635"/>
          </a:xfrm>
        </p:grpSpPr>
        <p:sp>
          <p:nvSpPr>
            <p:cNvPr id="9" name="圓角矩形 8"/>
            <p:cNvSpPr/>
            <p:nvPr/>
          </p:nvSpPr>
          <p:spPr>
            <a:xfrm>
              <a:off x="1022941" y="2117828"/>
              <a:ext cx="10645184" cy="3930547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211620"/>
              <a:ext cx="1036990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多為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商業區、轉運站等精華商業區域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，平均戶所得和大專人口比例較高。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推測父母為頂端的優勢族群，在社會複製下，使子女多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就讀明星高中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，與學校之遠近非其首要考量。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6" y="185274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5662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49340" y="373541"/>
            <a:ext cx="6354721" cy="1104900"/>
            <a:chOff x="227055" y="348779"/>
            <a:chExt cx="635472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5372100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5162551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詮釋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第一象限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101616" y="2157540"/>
            <a:ext cx="11537934" cy="3731173"/>
            <a:chOff x="130191" y="2090865"/>
            <a:chExt cx="11537934" cy="3731173"/>
          </a:xfrm>
        </p:grpSpPr>
        <p:sp>
          <p:nvSpPr>
            <p:cNvPr id="9" name="圓角矩形 8"/>
            <p:cNvSpPr/>
            <p:nvPr/>
          </p:nvSpPr>
          <p:spPr>
            <a:xfrm>
              <a:off x="1022941" y="2344163"/>
              <a:ext cx="10645184" cy="2970788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160580" y="2344163"/>
              <a:ext cx="1036990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在空間分布上，此象限中之站點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實際上仍在捷運系統之中心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，平均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站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數理應降低。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但由於學生多就讀較遠的明星高中，平均站數仍高，為不符合預設的原因。</a:t>
              </a:r>
            </a:p>
            <a:p>
              <a:endParaRPr lang="zh-TW" altLang="en-US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1" y="2090865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9184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研究動機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1211886" y="1980825"/>
            <a:ext cx="108680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捷運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作為雙北學生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通勤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的第一選擇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是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雙北重要的交通工具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它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不僅觸及到雙北各地的學校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更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是旅運不可或缺的一環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就自身經驗而言，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通勤耗費的時間對自身學習規劃影響極大，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也增加了學習的障礙。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53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6354721" cy="1104900"/>
            <a:chOff x="227055" y="348779"/>
            <a:chExt cx="635472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5372100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5162551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詮釋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第三象限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-76200" y="2005140"/>
            <a:ext cx="11434106" cy="3867513"/>
            <a:chOff x="44466" y="1919415"/>
            <a:chExt cx="11434106" cy="3867513"/>
          </a:xfrm>
        </p:grpSpPr>
        <p:sp>
          <p:nvSpPr>
            <p:cNvPr id="9" name="圓角矩形 8"/>
            <p:cNvSpPr/>
            <p:nvPr/>
          </p:nvSpPr>
          <p:spPr>
            <a:xfrm>
              <a:off x="833388" y="2215261"/>
              <a:ext cx="10645184" cy="3571667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211620"/>
              <a:ext cx="1036990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在空間分布上，此象限中之站點雖位於所屬捷運線之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外圍區域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，但由於大專人口比低，父母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多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非頂端優勢族群，學校選擇上交通因素影響較大，因而多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就近就讀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，造成平均站數低，平均戶所得也低的情況。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6" y="1919415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413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10049851" cy="1104900"/>
            <a:chOff x="227055" y="348779"/>
            <a:chExt cx="1004985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5" y="424223"/>
              <a:ext cx="9067231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8886825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8" y="424223"/>
              <a:ext cx="82085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統計描述</a:t>
              </a:r>
              <a:r>
                <a:rPr lang="en-US" altLang="zh-TW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第二＆第四象限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34941" y="1885950"/>
            <a:ext cx="11633184" cy="1425444"/>
            <a:chOff x="34941" y="1885950"/>
            <a:chExt cx="11633184" cy="1425444"/>
          </a:xfrm>
        </p:grpSpPr>
        <p:sp>
          <p:nvSpPr>
            <p:cNvPr id="9" name="圓角矩形 8"/>
            <p:cNvSpPr/>
            <p:nvPr/>
          </p:nvSpPr>
          <p:spPr>
            <a:xfrm>
              <a:off x="1022941" y="2117828"/>
              <a:ext cx="10645184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164777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此二象限中之站點為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符合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研究假設之站點。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3" name="群組 12"/>
          <p:cNvGrpSpPr/>
          <p:nvPr/>
        </p:nvGrpSpPr>
        <p:grpSpPr>
          <a:xfrm>
            <a:off x="34941" y="3213043"/>
            <a:ext cx="11909408" cy="1725377"/>
            <a:chOff x="34941" y="1885950"/>
            <a:chExt cx="11909408" cy="1725377"/>
          </a:xfrm>
        </p:grpSpPr>
        <p:sp>
          <p:nvSpPr>
            <p:cNvPr id="14" name="圓角矩形 13"/>
            <p:cNvSpPr/>
            <p:nvPr/>
          </p:nvSpPr>
          <p:spPr>
            <a:xfrm>
              <a:off x="1022941" y="2117828"/>
              <a:ext cx="10645184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22940" y="2164777"/>
              <a:ext cx="109214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第二象限為平均戶所得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低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但平均站數卻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高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</a:p>
            <a:p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8" name="群組 17"/>
          <p:cNvGrpSpPr/>
          <p:nvPr/>
        </p:nvGrpSpPr>
        <p:grpSpPr>
          <a:xfrm>
            <a:off x="34941" y="4586436"/>
            <a:ext cx="11909408" cy="1725377"/>
            <a:chOff x="34941" y="1885950"/>
            <a:chExt cx="11909408" cy="1725377"/>
          </a:xfrm>
        </p:grpSpPr>
        <p:sp>
          <p:nvSpPr>
            <p:cNvPr id="19" name="圓角矩形 18"/>
            <p:cNvSpPr/>
            <p:nvPr/>
          </p:nvSpPr>
          <p:spPr>
            <a:xfrm>
              <a:off x="1022941" y="2117828"/>
              <a:ext cx="10645184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22940" y="2164777"/>
              <a:ext cx="109214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第四象限為平均戶所得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高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但平均站數卻</a:t>
              </a:r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低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</a:p>
            <a:p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4109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6354721" cy="1104900"/>
            <a:chOff x="227055" y="348779"/>
            <a:chExt cx="635472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5372100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5162551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詮釋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</a:t>
              </a:r>
              <a:r>
                <a:rPr lang="zh-TW" altLang="en-US" sz="48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二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象限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-76200" y="2005140"/>
            <a:ext cx="11434106" cy="2507235"/>
            <a:chOff x="44466" y="1919415"/>
            <a:chExt cx="11434106" cy="2507235"/>
          </a:xfrm>
        </p:grpSpPr>
        <p:sp>
          <p:nvSpPr>
            <p:cNvPr id="9" name="圓角矩形 8"/>
            <p:cNvSpPr/>
            <p:nvPr/>
          </p:nvSpPr>
          <p:spPr>
            <a:xfrm>
              <a:off x="833388" y="2215261"/>
              <a:ext cx="10645184" cy="2211389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211620"/>
              <a:ext cx="103699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多為平均戶所得和大專人口比例較低之區域，經濟和階級因素帶來的優勢較小，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符合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假設。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6" y="1919415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097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6354721" cy="1104900"/>
            <a:chOff x="227055" y="348779"/>
            <a:chExt cx="635472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5372100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5162551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詮釋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第四象限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-76200" y="2005140"/>
            <a:ext cx="11434106" cy="2507235"/>
            <a:chOff x="44466" y="1919415"/>
            <a:chExt cx="11434106" cy="2507235"/>
          </a:xfrm>
        </p:grpSpPr>
        <p:sp>
          <p:nvSpPr>
            <p:cNvPr id="9" name="圓角矩形 8"/>
            <p:cNvSpPr/>
            <p:nvPr/>
          </p:nvSpPr>
          <p:spPr>
            <a:xfrm>
              <a:off x="833388" y="2215261"/>
              <a:ext cx="10645184" cy="2211389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211620"/>
              <a:ext cx="103699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多為商業區、轉運站等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精華商業區域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，平均戶所得和大專人口比例較高，經濟和階級因素帶來的優勢較大，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符合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假設。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6" y="1919415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3897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6354721" cy="1104900"/>
            <a:chOff x="227055" y="348779"/>
            <a:chExt cx="6354721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5372100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5162551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詮釋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―</a:t>
              </a:r>
              <a:r>
                <a:rPr lang="zh-TW" altLang="en-US" sz="48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第四象限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-76200" y="2005140"/>
            <a:ext cx="11434106" cy="1928685"/>
            <a:chOff x="44466" y="1919415"/>
            <a:chExt cx="11434106" cy="1928685"/>
          </a:xfrm>
        </p:grpSpPr>
        <p:sp>
          <p:nvSpPr>
            <p:cNvPr id="9" name="圓角矩形 8"/>
            <p:cNvSpPr/>
            <p:nvPr/>
          </p:nvSpPr>
          <p:spPr>
            <a:xfrm>
              <a:off x="833388" y="2215261"/>
              <a:ext cx="10645184" cy="1632839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211620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在空間分布上，此象限中之站點多位於台北捷運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中心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，故其平均站數會進一步下降。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6" y="1919415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889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6230896" cy="1104900"/>
            <a:chOff x="227055" y="348779"/>
            <a:chExt cx="6230896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23145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2085975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小結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0" y="2271840"/>
            <a:ext cx="11649755" cy="2585910"/>
            <a:chOff x="44466" y="1919415"/>
            <a:chExt cx="11649755" cy="2585910"/>
          </a:xfrm>
        </p:grpSpPr>
        <p:sp>
          <p:nvSpPr>
            <p:cNvPr id="9" name="圓角矩形 8"/>
            <p:cNvSpPr/>
            <p:nvPr/>
          </p:nvSpPr>
          <p:spPr>
            <a:xfrm>
              <a:off x="1049037" y="2211620"/>
              <a:ext cx="10645184" cy="2293705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211619"/>
              <a:ext cx="1067128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根據計算結果得出，平均戶所得與學生通勤平均站數呈現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負相關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的趨勢，與我們的研究成果相符。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6" y="1919415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536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6230896" cy="1104900"/>
            <a:chOff x="227055" y="348779"/>
            <a:chExt cx="6230896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23145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2085975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4693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小結</a:t>
              </a:r>
              <a:endParaRPr lang="zh-TW" altLang="en-US" sz="48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-95250" y="1462215"/>
            <a:ext cx="11649755" cy="4729035"/>
            <a:chOff x="44466" y="1919415"/>
            <a:chExt cx="11649755" cy="4729035"/>
          </a:xfrm>
        </p:grpSpPr>
        <p:sp>
          <p:nvSpPr>
            <p:cNvPr id="9" name="圓角矩形 8"/>
            <p:cNvSpPr/>
            <p:nvPr/>
          </p:nvSpPr>
          <p:spPr>
            <a:xfrm>
              <a:off x="1049037" y="2211620"/>
              <a:ext cx="10645184" cy="4436830"/>
            </a:xfrm>
            <a:prstGeom prst="roundRect">
              <a:avLst>
                <a:gd name="adj" fmla="val 10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22941" y="2211619"/>
              <a:ext cx="1067128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除了平均戶所得與大專人口比，通勤平均站數也受各區域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土地利用、人口遷移、學校性質差異與分布，以及捷運站點位置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等因素影響。若要探討資源多寡對平均通勤站數的影響，只以平均戶所得與大專人口比計算稍嫌不足。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6" y="1919415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6164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11526794" cy="1104900"/>
            <a:chOff x="227055" y="348779"/>
            <a:chExt cx="11526794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10544173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1032510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8" y="424223"/>
              <a:ext cx="98563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考慮一、三象限出站與學校類型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34941" y="1885950"/>
            <a:ext cx="11357906" cy="1425444"/>
            <a:chOff x="34941" y="1885950"/>
            <a:chExt cx="11357906" cy="1425444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8"/>
              <a:ext cx="9149759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22941" y="2164777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計算此二象限各站多前往哪些站。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7" name="群組 16"/>
          <p:cNvGrpSpPr/>
          <p:nvPr/>
        </p:nvGrpSpPr>
        <p:grpSpPr>
          <a:xfrm>
            <a:off x="34941" y="3576390"/>
            <a:ext cx="6299184" cy="1425444"/>
            <a:chOff x="34941" y="1885950"/>
            <a:chExt cx="6299184" cy="1425444"/>
          </a:xfrm>
        </p:grpSpPr>
        <p:sp>
          <p:nvSpPr>
            <p:cNvPr id="18" name="圓角矩形 17"/>
            <p:cNvSpPr/>
            <p:nvPr/>
          </p:nvSpPr>
          <p:spPr>
            <a:xfrm>
              <a:off x="1022941" y="2117828"/>
              <a:ext cx="5206410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22941" y="2164775"/>
              <a:ext cx="5311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查詢該站附近學校。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3818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</a:t>
              </a:r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-69834" y="1409700"/>
            <a:ext cx="11506541" cy="4686299"/>
            <a:chOff x="34941" y="1885950"/>
            <a:chExt cx="11506541" cy="4686299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8"/>
              <a:ext cx="10511835" cy="4454421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出站多台北車站、台大醫院、世貿、市政府、象山、中正紀念堂、南京復興、昆陽等。</a:t>
              </a: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這些站附近有如松山高中、北一女、成功高中、中山女高等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明星高</a:t>
              </a:r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中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符合前述解釋。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2794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第三象限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9526" y="2371725"/>
            <a:ext cx="11506541" cy="2590801"/>
            <a:chOff x="34941" y="1885950"/>
            <a:chExt cx="11506541" cy="2590801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2358922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出站多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距離不遠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，平均站數不多，附近也少有明星高中。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符合前述就近就讀解釋。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0822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研究動機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952498" y="3190555"/>
            <a:ext cx="10868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因此，我們才想了解：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在通勤背後，究竟有何社會性因素影響，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造成自己和他人在學習上的優劣勢差異？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11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7440570" cy="1104900"/>
            <a:chOff x="227055" y="348779"/>
            <a:chExt cx="744057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6457949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61912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59035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考慮各站老化指數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34941" y="1885950"/>
            <a:ext cx="11357906" cy="1425444"/>
            <a:chOff x="34941" y="1885950"/>
            <a:chExt cx="11357906" cy="1425444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8"/>
              <a:ext cx="9149759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22941" y="2164777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以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老年人口除總人口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計算老化指數。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7" name="群組 16"/>
          <p:cNvGrpSpPr/>
          <p:nvPr/>
        </p:nvGrpSpPr>
        <p:grpSpPr>
          <a:xfrm>
            <a:off x="34941" y="3576390"/>
            <a:ext cx="11680808" cy="1425444"/>
            <a:chOff x="34941" y="1885950"/>
            <a:chExt cx="11680808" cy="1425444"/>
          </a:xfrm>
        </p:grpSpPr>
        <p:sp>
          <p:nvSpPr>
            <p:cNvPr id="18" name="圓角矩形 17"/>
            <p:cNvSpPr/>
            <p:nvPr/>
          </p:nvSpPr>
          <p:spPr>
            <a:xfrm>
              <a:off x="1022940" y="2117828"/>
              <a:ext cx="10692809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22941" y="2164775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配合捷運站點繪製，點越大老化指數越高。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2372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13113" r="28045" b="6842"/>
          <a:stretch/>
        </p:blipFill>
        <p:spPr>
          <a:xfrm>
            <a:off x="2725946" y="0"/>
            <a:ext cx="6719978" cy="68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7440570" cy="1104900"/>
            <a:chOff x="227055" y="348779"/>
            <a:chExt cx="744057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2362199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21145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59035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詮釋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34941" y="1885950"/>
            <a:ext cx="11506541" cy="3990975"/>
            <a:chOff x="34941" y="1885950"/>
            <a:chExt cx="11506541" cy="3990975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8"/>
              <a:ext cx="10511835" cy="3759097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中心老化指數高，外圍老化指數低。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推測原因為：老年人口較有資源，能夠負擔中心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較高的房價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；年輕人口沒有那麼多資源，因此選擇較外圍，交通方便，不近也不會太遠的地方住。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9550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22305" y="663104"/>
            <a:ext cx="7440570" cy="1104900"/>
            <a:chOff x="227055" y="348779"/>
            <a:chExt cx="744057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2362199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21145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59035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例外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188955" y="2905125"/>
            <a:ext cx="11357905" cy="1425444"/>
            <a:chOff x="34941" y="1885950"/>
            <a:chExt cx="11357905" cy="1425444"/>
          </a:xfrm>
        </p:grpSpPr>
        <p:sp>
          <p:nvSpPr>
            <p:cNvPr id="12" name="圓角矩形 11"/>
            <p:cNvSpPr/>
            <p:nvPr/>
          </p:nvSpPr>
          <p:spPr>
            <a:xfrm>
              <a:off x="1022941" y="2117828"/>
              <a:ext cx="10121310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22940" y="2148510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淡水信義線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、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松山新店線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與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部分文湖線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2463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797242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7781925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淡水信義線</a:t>
              </a:r>
              <a:r>
                <a:rPr lang="en-US" altLang="zh-TW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&amp;</a:t>
              </a:r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松山新店線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34941" y="1885950"/>
            <a:ext cx="11506541" cy="2705101"/>
            <a:chOff x="34941" y="1885950"/>
            <a:chExt cx="11506541" cy="2705101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2473222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推測為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郊區化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導致。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老年人口退休後從中心遷移，選擇風景好又不會距離中心太遠的地方。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2643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61484" y="1180329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431482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40957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部分文湖線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112579" y="2886614"/>
            <a:ext cx="11506541" cy="1943100"/>
            <a:chOff x="34941" y="1885950"/>
            <a:chExt cx="11506541" cy="1943100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1711221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適合特定類型人口居住。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適合養老因而老年人口較多。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843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97581" y="471424"/>
            <a:ext cx="7440570" cy="1104900"/>
            <a:chOff x="227055" y="348779"/>
            <a:chExt cx="744057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6457949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0" y="514350"/>
              <a:ext cx="61912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59035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考慮各區土地利用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34941" y="1885950"/>
            <a:ext cx="7251684" cy="1425444"/>
            <a:chOff x="34941" y="1885950"/>
            <a:chExt cx="7251684" cy="1425444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8"/>
              <a:ext cx="6263685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22941" y="2164777"/>
              <a:ext cx="62636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查詢各區土地利用類型。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7" name="群組 16"/>
          <p:cNvGrpSpPr/>
          <p:nvPr/>
        </p:nvGrpSpPr>
        <p:grpSpPr>
          <a:xfrm>
            <a:off x="0" y="3213043"/>
            <a:ext cx="11637678" cy="3179131"/>
            <a:chOff x="34941" y="1885950"/>
            <a:chExt cx="11637678" cy="3179131"/>
          </a:xfrm>
        </p:grpSpPr>
        <p:sp>
          <p:nvSpPr>
            <p:cNvPr id="18" name="圓角矩形 17"/>
            <p:cNvSpPr/>
            <p:nvPr/>
          </p:nvSpPr>
          <p:spPr>
            <a:xfrm>
              <a:off x="979810" y="2117828"/>
              <a:ext cx="10692809" cy="2947253"/>
            </a:xfrm>
            <a:prstGeom prst="roundRect">
              <a:avLst>
                <a:gd name="adj" fmla="val 1286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57881" y="2189835"/>
              <a:ext cx="1036990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僅能看出土地利用分區</a:t>
              </a:r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比例的差異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，無法看到實際情形，又因土地利用分區的測量單位為區，故</a:t>
              </a:r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無法看到較小的村里單位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，恐怕會有區位謬誤的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情形發生。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312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297007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</a:t>
              </a:r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188955" y="1695450"/>
            <a:ext cx="11506541" cy="2057400"/>
            <a:chOff x="34941" y="1885950"/>
            <a:chExt cx="11506541" cy="2057400"/>
          </a:xfrm>
        </p:grpSpPr>
        <p:sp>
          <p:nvSpPr>
            <p:cNvPr id="14" name="圓角矩形 13"/>
            <p:cNvSpPr/>
            <p:nvPr/>
          </p:nvSpPr>
          <p:spPr>
            <a:xfrm>
              <a:off x="1029647" y="2089253"/>
              <a:ext cx="10511835" cy="1854097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17656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涵蓋板橋區、淡水區、內湖區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、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文山區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、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信義區與南港區。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188955" y="4366965"/>
            <a:ext cx="11357906" cy="1425444"/>
            <a:chOff x="34941" y="1885950"/>
            <a:chExt cx="11357906" cy="1425444"/>
          </a:xfrm>
        </p:grpSpPr>
        <p:sp>
          <p:nvSpPr>
            <p:cNvPr id="12" name="圓角矩形 11"/>
            <p:cNvSpPr/>
            <p:nvPr/>
          </p:nvSpPr>
          <p:spPr>
            <a:xfrm>
              <a:off x="1022940" y="2117828"/>
              <a:ext cx="9024321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22941" y="2164775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多半較接近捷運路線圖之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中心地區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1537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第一</a:t>
              </a:r>
              <a:r>
                <a:rPr lang="zh-TW" altLang="en-US" sz="5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-69834" y="1409700"/>
            <a:ext cx="11506541" cy="4723681"/>
            <a:chOff x="34941" y="1885950"/>
            <a:chExt cx="11506541" cy="4723681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4491802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板橋、信義為</a:t>
              </a:r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商業區</a:t>
              </a:r>
              <a:r>
                <a:rPr lang="en-US" altLang="zh-TW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(8.0%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與</a:t>
              </a:r>
              <a:r>
                <a:rPr lang="en-US" altLang="zh-TW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9.6%)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淡水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、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文山為</a:t>
              </a:r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文教區</a:t>
              </a:r>
              <a:r>
                <a:rPr lang="en-US" altLang="zh-TW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(45.0%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與</a:t>
              </a:r>
              <a:r>
                <a:rPr lang="en-US" altLang="zh-TW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24.8%)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，而內湖與南港為</a:t>
              </a:r>
              <a:r>
                <a:rPr lang="zh-TW" altLang="en-US" sz="4400" dirty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工業發達區</a:t>
              </a:r>
              <a:r>
                <a:rPr lang="en-US" altLang="zh-TW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(51.7%</a:t>
              </a:r>
              <a:r>
                <a:rPr lang="zh-TW" altLang="en-US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與</a:t>
              </a:r>
              <a:r>
                <a:rPr lang="en-US" altLang="zh-TW" sz="4400" dirty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20.1</a:t>
              </a:r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%)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又西門、公館、台北</a:t>
              </a:r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101/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世貿、科技大樓、台北小巨蛋等均為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重要轉運站或人潮聚集處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，故此地經濟繁華。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5885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第二象限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188955" y="1695450"/>
            <a:ext cx="11506541" cy="2624566"/>
            <a:chOff x="34941" y="1885950"/>
            <a:chExt cx="11506541" cy="2624566"/>
          </a:xfrm>
        </p:grpSpPr>
        <p:sp>
          <p:nvSpPr>
            <p:cNvPr id="14" name="圓角矩形 13"/>
            <p:cNvSpPr/>
            <p:nvPr/>
          </p:nvSpPr>
          <p:spPr>
            <a:xfrm>
              <a:off x="1029647" y="2089253"/>
              <a:ext cx="10511835" cy="2421263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17656"/>
              <a:ext cx="103699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涵蓋三重區、土城區、中和區、板橋區、淡水區、新店區、新莊區、蘆洲區、士林區、文山區與北投區。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188955" y="4719390"/>
            <a:ext cx="7345320" cy="1425444"/>
            <a:chOff x="34941" y="1885950"/>
            <a:chExt cx="7345320" cy="1425444"/>
          </a:xfrm>
        </p:grpSpPr>
        <p:sp>
          <p:nvSpPr>
            <p:cNvPr id="12" name="圓角矩形 11"/>
            <p:cNvSpPr/>
            <p:nvPr/>
          </p:nvSpPr>
          <p:spPr>
            <a:xfrm>
              <a:off x="1022940" y="2117828"/>
              <a:ext cx="6357321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22941" y="2164775"/>
              <a:ext cx="62620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屬於捷運路線之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邊陲區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5137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研究動機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836646" y="2879257"/>
            <a:ext cx="10868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就社會複製的觀點而言，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當居住村里擁有的資源越多，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如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教育、經濟、交通資源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等，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學生獲取教育資源的阻礙應當會越小。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66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第二象限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-69834" y="1409700"/>
            <a:ext cx="11506541" cy="1933575"/>
            <a:chOff x="34941" y="1885950"/>
            <a:chExt cx="11506541" cy="1933575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1701696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所屬捷運站最多的區域為北投區，其農業比例佔台北市之冠</a:t>
              </a:r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(90%)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-98409" y="3395976"/>
            <a:ext cx="11506541" cy="1425444"/>
            <a:chOff x="34941" y="1885950"/>
            <a:chExt cx="11506541" cy="1425444"/>
          </a:xfrm>
        </p:grpSpPr>
        <p:sp>
          <p:nvSpPr>
            <p:cNvPr id="12" name="圓角矩形 11"/>
            <p:cNvSpPr/>
            <p:nvPr/>
          </p:nvSpPr>
          <p:spPr>
            <a:xfrm>
              <a:off x="1022941" y="2117829"/>
              <a:ext cx="8711610" cy="986123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171576" y="2242852"/>
              <a:ext cx="1036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新店農業比例佔新北市之冠</a:t>
              </a:r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(5%)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9" name="群組 18"/>
          <p:cNvGrpSpPr/>
          <p:nvPr/>
        </p:nvGrpSpPr>
        <p:grpSpPr>
          <a:xfrm>
            <a:off x="-98409" y="4669528"/>
            <a:ext cx="11506541" cy="1933575"/>
            <a:chOff x="34941" y="1885950"/>
            <a:chExt cx="11506541" cy="1933575"/>
          </a:xfrm>
        </p:grpSpPr>
        <p:sp>
          <p:nvSpPr>
            <p:cNvPr id="20" name="圓角矩形 19"/>
            <p:cNvSpPr/>
            <p:nvPr/>
          </p:nvSpPr>
          <p:spPr>
            <a:xfrm>
              <a:off x="1022940" y="2117829"/>
              <a:ext cx="10511835" cy="1701696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171576" y="2242852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板橋區因幅員廣大</a:t>
              </a:r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(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住宅區為全新北市第一</a:t>
              </a:r>
              <a:r>
                <a:rPr lang="en-US" altLang="zh-TW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)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的緣故，其內部差異也頗大。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0652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第三象限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0" y="1441254"/>
            <a:ext cx="11506541" cy="3208869"/>
            <a:chOff x="34941" y="1885950"/>
            <a:chExt cx="11506541" cy="3208869"/>
          </a:xfrm>
        </p:grpSpPr>
        <p:sp>
          <p:nvSpPr>
            <p:cNvPr id="14" name="圓角矩形 13"/>
            <p:cNvSpPr/>
            <p:nvPr/>
          </p:nvSpPr>
          <p:spPr>
            <a:xfrm>
              <a:off x="1029647" y="2089253"/>
              <a:ext cx="10511835" cy="3005566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17656"/>
              <a:ext cx="1036990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涵蓋三重區、中和區、永和區、板橋區、士林區、大同區、大安區、中山區、內湖區、文山區、松山區、信義區、南港區與萬華區。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25377" y="4854736"/>
            <a:ext cx="8042298" cy="1425444"/>
            <a:chOff x="34941" y="1885950"/>
            <a:chExt cx="8042298" cy="1425444"/>
          </a:xfrm>
        </p:grpSpPr>
        <p:sp>
          <p:nvSpPr>
            <p:cNvPr id="12" name="圓角矩形 11"/>
            <p:cNvSpPr/>
            <p:nvPr/>
          </p:nvSpPr>
          <p:spPr>
            <a:xfrm>
              <a:off x="1022940" y="2117828"/>
              <a:ext cx="7054299" cy="8633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22941" y="2164775"/>
              <a:ext cx="69209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偏屬捷運路線之邊陲地帶。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0814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12780" y="577379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第三象限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188955" y="2686050"/>
            <a:ext cx="11506541" cy="1933575"/>
            <a:chOff x="34941" y="1885950"/>
            <a:chExt cx="11506541" cy="1933575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1701696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中永和、三重等地為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較早開發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之地區，因此經濟發展較不佳。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0266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第四象限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0" y="1441254"/>
            <a:ext cx="11506541" cy="1968696"/>
            <a:chOff x="34941" y="1885950"/>
            <a:chExt cx="11506541" cy="1968696"/>
          </a:xfrm>
        </p:grpSpPr>
        <p:sp>
          <p:nvSpPr>
            <p:cNvPr id="14" name="圓角矩形 13"/>
            <p:cNvSpPr/>
            <p:nvPr/>
          </p:nvSpPr>
          <p:spPr>
            <a:xfrm>
              <a:off x="1029647" y="2089253"/>
              <a:ext cx="10511835" cy="1765393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17656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涵蓋大安區、中山區、中正區、內湖區、文山區、松山區、信義區與南港區。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0" y="3838953"/>
            <a:ext cx="11506541" cy="1854447"/>
            <a:chOff x="34941" y="1885950"/>
            <a:chExt cx="11506541" cy="1854447"/>
          </a:xfrm>
        </p:grpSpPr>
        <p:sp>
          <p:nvSpPr>
            <p:cNvPr id="12" name="圓角矩形 11"/>
            <p:cNvSpPr/>
            <p:nvPr/>
          </p:nvSpPr>
          <p:spPr>
            <a:xfrm>
              <a:off x="1022940" y="2117828"/>
              <a:ext cx="10518542" cy="162256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22941" y="2164775"/>
              <a:ext cx="103277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與第一象限相似，同為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所得高、近交通要道或人口密集地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598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4680" y="586904"/>
            <a:ext cx="9059820" cy="1104900"/>
            <a:chOff x="227055" y="348779"/>
            <a:chExt cx="9059820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380047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3514724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75227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第四象限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-106320" y="2600325"/>
            <a:ext cx="11898270" cy="1990725"/>
            <a:chOff x="34941" y="1885950"/>
            <a:chExt cx="11898270" cy="1990725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910271" cy="1758846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71576" y="2242852"/>
              <a:ext cx="103699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多在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台北車站附近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，受交通之便，在空間的影響之下，平均搭乘站數可能因此縮短。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106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3201945" cy="1104900"/>
            <a:chOff x="227055" y="348779"/>
            <a:chExt cx="3201945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221932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20383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16648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總結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0" y="1466850"/>
            <a:ext cx="11499834" cy="2571751"/>
            <a:chOff x="34941" y="1885950"/>
            <a:chExt cx="11499834" cy="2571751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2339872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02495" y="2193273"/>
              <a:ext cx="103699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第二、四象限符合原本的預設：所得低、通勤站數便會高，反之亦然。其立論基礎為空間的影響呈現在平均站數上的差異。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9749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3201945" cy="1104900"/>
            <a:chOff x="227055" y="348779"/>
            <a:chExt cx="3201945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221932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20383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16648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總結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0" y="1466850"/>
            <a:ext cx="11677650" cy="3924299"/>
            <a:chOff x="34941" y="1885950"/>
            <a:chExt cx="11499834" cy="3924299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8"/>
              <a:ext cx="10511835" cy="3692421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02495" y="2193273"/>
              <a:ext cx="1036990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看似與預設不同的是第一、三象限。</a:t>
              </a:r>
              <a:endParaRPr lang="en-US" altLang="zh-TW" sz="4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位於第一象限的地區多數因該地經濟繁華，再加上村里大專人口比高，可能會傾向往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明星高中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就讀，因此仍是符合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社會複製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的理論。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3477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8955" y="110654"/>
            <a:ext cx="3201945" cy="1104900"/>
            <a:chOff x="227055" y="348779"/>
            <a:chExt cx="3201945" cy="1104900"/>
          </a:xfrm>
        </p:grpSpPr>
        <p:sp>
          <p:nvSpPr>
            <p:cNvPr id="5" name="圓角矩形 4"/>
            <p:cNvSpPr/>
            <p:nvPr/>
          </p:nvSpPr>
          <p:spPr>
            <a:xfrm>
              <a:off x="1209676" y="424223"/>
              <a:ext cx="2219324" cy="954012"/>
            </a:xfrm>
            <a:prstGeom prst="roundRect">
              <a:avLst/>
            </a:prstGeom>
            <a:solidFill>
              <a:srgbClr val="EF6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>
              <a:spLocks noChangeAspect="1"/>
            </p:cNvSpPr>
            <p:nvPr/>
          </p:nvSpPr>
          <p:spPr>
            <a:xfrm>
              <a:off x="1295401" y="514350"/>
              <a:ext cx="2038350" cy="781049"/>
            </a:xfrm>
            <a:prstGeom prst="roundRect">
              <a:avLst/>
            </a:prstGeom>
            <a:noFill/>
            <a:ln w="28575">
              <a:solidFill>
                <a:srgbClr val="27226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64119" y="424223"/>
              <a:ext cx="16648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5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總結</a:t>
              </a:r>
              <a:endParaRPr lang="en-US" altLang="zh-TW" sz="5400" dirty="0" smtClean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125" y1="50500" x2="26875" y2="54000"/>
                          <a14:foregroundMark x1="21625" y1="69000" x2="21625" y2="69000"/>
                          <a14:foregroundMark x1="41625" y1="68000" x2="37875" y2="70000"/>
                          <a14:foregroundMark x1="39875" y1="38833" x2="64375" y2="2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 t="20166" r="22124" b="27833"/>
            <a:stretch/>
          </p:blipFill>
          <p:spPr>
            <a:xfrm>
              <a:off x="227055" y="348779"/>
              <a:ext cx="1667973" cy="11049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0" y="1866900"/>
            <a:ext cx="11677650" cy="2552700"/>
            <a:chOff x="34941" y="1885950"/>
            <a:chExt cx="11499834" cy="2552700"/>
          </a:xfrm>
        </p:grpSpPr>
        <p:sp>
          <p:nvSpPr>
            <p:cNvPr id="14" name="圓角矩形 13"/>
            <p:cNvSpPr/>
            <p:nvPr/>
          </p:nvSpPr>
          <p:spPr>
            <a:xfrm>
              <a:off x="1022940" y="2117829"/>
              <a:ext cx="10511835" cy="2320821"/>
            </a:xfrm>
            <a:prstGeom prst="roundRect">
              <a:avLst>
                <a:gd name="adj" fmla="val 89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02495" y="2193273"/>
              <a:ext cx="103699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第三象限地處捷運路線之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邊陲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，且由出站與平均站數推論該區的學生多半</a:t>
              </a:r>
              <a:r>
                <a:rPr lang="zh-TW" altLang="en-US" sz="4400" dirty="0" smtClean="0">
                  <a:solidFill>
                    <a:schemeClr val="accent6">
                      <a:lumMod val="75000"/>
                    </a:schemeClr>
                  </a:solidFill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就近就讀</a:t>
              </a:r>
              <a:r>
                <a:rPr lang="zh-TW" altLang="en-US" sz="4400" dirty="0" smtClean="0"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，也符合理論所主張的資源分配概念。</a:t>
              </a:r>
              <a:endParaRPr lang="zh-TW" altLang="en-US" sz="4400" dirty="0">
                <a:latin typeface="華康仿宋體W6" panose="02020609000000000000" pitchFamily="49" charset="-120"/>
                <a:ea typeface="華康仿宋體W6" panose="02020609000000000000" pitchFamily="49" charset="-12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" y="1885950"/>
              <a:ext cx="1425444" cy="1425444"/>
            </a:xfrm>
            <a:prstGeom prst="rect">
              <a:avLst/>
            </a:prstGeom>
            <a:effectLst>
              <a:glow rad="635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5714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088256" y="129197"/>
            <a:ext cx="5883216" cy="1363320"/>
            <a:chOff x="2550746" y="176169"/>
            <a:chExt cx="6820080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2550746" y="176169"/>
              <a:ext cx="6820080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650748" y="281437"/>
              <a:ext cx="6570075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2770748" y="385027"/>
              <a:ext cx="6350073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3226279" y="232787"/>
            <a:ext cx="609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使用資料─捷運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763782" y="2822888"/>
            <a:ext cx="10868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臺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北捷運每日分時各站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OD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流量統計資料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_201807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臺北捷運每日分時各站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OD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流量統計資料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_201808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臺北捷運每日分時各站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OD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流量統計資料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_201810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臺北捷運每日分時各站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OD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流量統計資料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_201811</a:t>
            </a:r>
          </a:p>
          <a:p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6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088256" y="129197"/>
            <a:ext cx="5883216" cy="1363320"/>
            <a:chOff x="2550746" y="176169"/>
            <a:chExt cx="6820080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2550746" y="176169"/>
              <a:ext cx="6820080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650748" y="281437"/>
              <a:ext cx="6570075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2770748" y="385027"/>
              <a:ext cx="6350073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3226279" y="232787"/>
            <a:ext cx="609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使用資料─所得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731432" y="2305148"/>
            <a:ext cx="10868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105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年綜合所得稅所得總額申報統計</a:t>
            </a:r>
            <a:r>
              <a:rPr lang="en-US" altLang="zh-TW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_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村里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endParaRPr lang="en-US" altLang="zh-TW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由於最新村裡級別綜合所得稅資料只到</a:t>
            </a:r>
            <a:r>
              <a:rPr lang="en-US" altLang="zh-TW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105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年，因而選擇採用</a:t>
            </a:r>
            <a:r>
              <a:rPr lang="en-US" altLang="zh-TW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105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年資料。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綜合所得稅資料與捷運人次年份差會造成些許誤差，為研究限制之一。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87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研究動機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836646" y="2575001"/>
            <a:ext cx="10868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套用至捷運通勤一事上，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阻礙便具現化為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通學距離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住在資源越少的地區，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代表要花費更多心力和成本才能接近教育資源，故而通學距離長。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07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303570" y="129197"/>
            <a:ext cx="7591246" cy="1363320"/>
            <a:chOff x="609265" y="176169"/>
            <a:chExt cx="8761562" cy="1363320"/>
          </a:xfrm>
        </p:grpSpPr>
        <p:sp>
          <p:nvSpPr>
            <p:cNvPr id="17" name="圓角矩形 16"/>
            <p:cNvSpPr/>
            <p:nvPr/>
          </p:nvSpPr>
          <p:spPr>
            <a:xfrm>
              <a:off x="609265" y="176169"/>
              <a:ext cx="8761562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718784" y="281437"/>
              <a:ext cx="8502038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左右中括弧 22"/>
            <p:cNvSpPr/>
            <p:nvPr/>
          </p:nvSpPr>
          <p:spPr>
            <a:xfrm>
              <a:off x="897826" y="385027"/>
              <a:ext cx="82229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2553587" y="271181"/>
            <a:ext cx="7306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使用資料─大專人口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6646" y="3537146"/>
            <a:ext cx="10711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107年6月行政區五歲年齡組性別人口統計_村里</a:t>
            </a:r>
          </a:p>
        </p:txBody>
      </p:sp>
    </p:spTree>
    <p:extLst>
      <p:ext uri="{BB962C8B-B14F-4D97-AF65-F5344CB8AC3E}">
        <p14:creationId xmlns:p14="http://schemas.microsoft.com/office/powerpoint/2010/main" val="2137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303570" y="129197"/>
            <a:ext cx="7591246" cy="1363320"/>
            <a:chOff x="609265" y="176169"/>
            <a:chExt cx="8761562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609265" y="176169"/>
              <a:ext cx="8761562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718784" y="281437"/>
              <a:ext cx="8502038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897826" y="385027"/>
              <a:ext cx="82229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2578746" y="271181"/>
            <a:ext cx="7341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使用資料─土地利用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7416" y="3381871"/>
            <a:ext cx="91614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新北市政府城鄉發展局</a:t>
            </a:r>
            <a:r>
              <a:rPr lang="en-US" altLang="zh-TW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105</a:t>
            </a:r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年度統計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年報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臺北市都市計畫面積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分配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6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579139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altLang="zh-TW" sz="8000" dirty="0" smtClean="0">
                <a:latin typeface="Adobe Caslon Pro" panose="0205050205050A020403" pitchFamily="18" charset="0"/>
              </a:rPr>
              <a:t>Thank you.</a:t>
            </a:r>
            <a:endParaRPr lang="zh-TW" altLang="en-US" sz="80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</a:t>
            </a:r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設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838168" y="2787333"/>
            <a:ext cx="10868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若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不考慮捷運站分佈位置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的影響，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我們認為理論上資源越多的村里，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學生在教育上也會有較大的優勢，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上課的通勤距離就會較短。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4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</a:t>
            </a:r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設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836646" y="2494425"/>
            <a:ext cx="10868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若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考慮捷運站分佈位置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的影響，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在有相同資源的情況下，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越靠近捷運中心的捷運站，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通勤距離應該要越短，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為本文的核心問題。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3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5501" y="129197"/>
            <a:ext cx="4138849" cy="1363320"/>
            <a:chOff x="3602463" y="176169"/>
            <a:chExt cx="4797933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3602463" y="176169"/>
              <a:ext cx="4797933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32281" y="281437"/>
              <a:ext cx="4542193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3865632" y="385027"/>
              <a:ext cx="4271596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4391877" y="251327"/>
            <a:ext cx="334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</a:t>
            </a:r>
            <a:r>
              <a:rPr lang="zh-TW" altLang="en-US" sz="60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設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836646" y="3122753"/>
            <a:ext cx="10868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將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空間分布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當作資源，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用以討論社會複製議題，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亦是本文不同於相似研究的特點和貢獻。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4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377864" y="1595454"/>
            <a:ext cx="11442661" cy="5129195"/>
            <a:chOff x="463589" y="1541928"/>
            <a:chExt cx="11442661" cy="4973171"/>
          </a:xfrm>
        </p:grpSpPr>
        <p:sp>
          <p:nvSpPr>
            <p:cNvPr id="8" name="圓角矩形 7"/>
            <p:cNvSpPr/>
            <p:nvPr/>
          </p:nvSpPr>
          <p:spPr>
            <a:xfrm>
              <a:off x="463589" y="1541928"/>
              <a:ext cx="11442661" cy="4973171"/>
            </a:xfrm>
            <a:prstGeom prst="roundRect">
              <a:avLst>
                <a:gd name="adj" fmla="val 9006"/>
              </a:avLst>
            </a:prstGeom>
            <a:pattFill prst="smCheck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77918" y="1641733"/>
              <a:ext cx="11214001" cy="4773560"/>
            </a:xfrm>
            <a:prstGeom prst="roundRect">
              <a:avLst>
                <a:gd name="adj" fmla="val 7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對角線條紋 9"/>
            <p:cNvSpPr/>
            <p:nvPr/>
          </p:nvSpPr>
          <p:spPr>
            <a:xfrm rot="10800000">
              <a:off x="11201711" y="5905500"/>
              <a:ext cx="590207" cy="504825"/>
            </a:xfrm>
            <a:prstGeom prst="diagStri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>
              <a:off x="577918" y="1641733"/>
              <a:ext cx="688907" cy="547687"/>
            </a:xfrm>
            <a:prstGeom prst="diagStripe">
              <a:avLst>
                <a:gd name="adj" fmla="val 537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790825" y="180666"/>
            <a:ext cx="6799295" cy="1363320"/>
            <a:chOff x="2066925" y="138423"/>
            <a:chExt cx="6638925" cy="1363320"/>
          </a:xfrm>
        </p:grpSpPr>
        <p:sp>
          <p:nvSpPr>
            <p:cNvPr id="15" name="圓角矩形 14"/>
            <p:cNvSpPr/>
            <p:nvPr/>
          </p:nvSpPr>
          <p:spPr>
            <a:xfrm>
              <a:off x="2066925" y="138423"/>
              <a:ext cx="6638925" cy="1363320"/>
            </a:xfrm>
            <a:prstGeom prst="roundRect">
              <a:avLst/>
            </a:prstGeom>
            <a:pattFill prst="dkVert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157142" y="243691"/>
              <a:ext cx="6474420" cy="11527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左右中括弧 17"/>
            <p:cNvSpPr/>
            <p:nvPr/>
          </p:nvSpPr>
          <p:spPr>
            <a:xfrm>
              <a:off x="2238375" y="347281"/>
              <a:ext cx="6229162" cy="917710"/>
            </a:xfrm>
            <a:prstGeom prst="bracketPair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188A2F-31E6-4FFA-9FE2-15BBABD12E42}"/>
              </a:ext>
            </a:extLst>
          </p:cNvPr>
          <p:cNvSpPr txBox="1"/>
          <p:nvPr/>
        </p:nvSpPr>
        <p:spPr>
          <a:xfrm>
            <a:off x="3025510" y="340547"/>
            <a:ext cx="658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研究假設─自變項</a:t>
            </a:r>
            <a:endParaRPr lang="zh-TW" altLang="en-US" sz="6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06CB54-D4B6-428E-A7F4-66B28C95ADA6}"/>
              </a:ext>
            </a:extLst>
          </p:cNvPr>
          <p:cNvSpPr txBox="1"/>
          <p:nvPr/>
        </p:nvSpPr>
        <p:spPr>
          <a:xfrm>
            <a:off x="836646" y="3122753"/>
            <a:ext cx="10868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資源多寡以兩種指標來看，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一為捷運站鄰近村里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之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每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戶平均綜合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華康仿宋體W6" panose="02020609000000000000" pitchFamily="49" charset="-120"/>
                <a:ea typeface="華康仿宋體W6" panose="02020609000000000000" pitchFamily="49" charset="-120"/>
              </a:rPr>
              <a:t>所得</a:t>
            </a:r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，</a:t>
            </a:r>
            <a:endParaRPr lang="en-US" altLang="zh-TW" sz="40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r>
              <a:rPr lang="zh-TW" altLang="en-US" sz="40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代表經濟優勢或劣勢。</a:t>
            </a:r>
            <a:endParaRPr lang="zh-TW" altLang="en-US" sz="40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20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1989</Words>
  <Application>Microsoft Office PowerPoint</Application>
  <PresentationFormat>寬螢幕</PresentationFormat>
  <Paragraphs>176</Paragraphs>
  <Slides>52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9" baseType="lpstr">
      <vt:lpstr>Adobe Caslon Pro</vt:lpstr>
      <vt:lpstr>新細明體</vt:lpstr>
      <vt:lpstr>Calibri</vt:lpstr>
      <vt:lpstr>Arial</vt:lpstr>
      <vt:lpstr>華康仿宋體W6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ytchen</dc:creator>
  <cp:lastModifiedBy>ytchen</cp:lastModifiedBy>
  <cp:revision>33</cp:revision>
  <dcterms:created xsi:type="dcterms:W3CDTF">2019-01-24T06:00:11Z</dcterms:created>
  <dcterms:modified xsi:type="dcterms:W3CDTF">2019-01-25T02:05:20Z</dcterms:modified>
</cp:coreProperties>
</file>