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63" r:id="rId5"/>
    <p:sldId id="264" r:id="rId6"/>
    <p:sldId id="273" r:id="rId7"/>
    <p:sldId id="274" r:id="rId8"/>
    <p:sldId id="276" r:id="rId9"/>
    <p:sldId id="277" r:id="rId10"/>
    <p:sldId id="275" r:id="rId11"/>
    <p:sldId id="278" r:id="rId12"/>
    <p:sldId id="279" r:id="rId13"/>
    <p:sldId id="260" r:id="rId14"/>
    <p:sldId id="261" r:id="rId15"/>
    <p:sldId id="262" r:id="rId16"/>
    <p:sldId id="259" r:id="rId17"/>
    <p:sldId id="258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E6B2B-D48A-4B62-A7AE-552701827368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2F05827-66BE-47FE-8D2F-4A175C780F3F}">
      <dgm:prSet phldrT="[文字]" custT="1"/>
      <dgm:spPr>
        <a:xfrm>
          <a:off x="2231395" y="1724665"/>
          <a:ext cx="1816089" cy="181608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00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現有競爭者</a:t>
          </a:r>
          <a:endParaRPr lang="en-US" altLang="zh-TW" sz="20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r>
            <a:rPr lang="zh-TW" altLang="en-US" sz="200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目前國內外已有許知名的電玩論壇</a:t>
          </a:r>
          <a:endParaRPr lang="en-US" altLang="zh-TW" sz="20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endParaRPr lang="zh-TW" altLang="en-US" sz="20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AB59133-A466-4EF2-90F5-BB3DB5380AEC}" type="parTrans" cxnId="{47897E03-4EA6-43B4-85FA-022A3AC80452}">
      <dgm:prSet/>
      <dgm:spPr/>
      <dgm:t>
        <a:bodyPr/>
        <a:lstStyle/>
        <a:p>
          <a:endParaRPr lang="zh-TW" altLang="en-US" sz="2000"/>
        </a:p>
      </dgm:t>
    </dgm:pt>
    <dgm:pt modelId="{0363E44D-79B4-481A-B4F9-ECEB08D971BB}" type="sibTrans" cxnId="{47897E03-4EA6-43B4-85FA-022A3AC80452}">
      <dgm:prSet/>
      <dgm:spPr/>
      <dgm:t>
        <a:bodyPr/>
        <a:lstStyle/>
        <a:p>
          <a:endParaRPr lang="zh-TW" altLang="en-US" sz="2000"/>
        </a:p>
      </dgm:t>
    </dgm:pt>
    <dgm:pt modelId="{CB80FEF6-2E84-41FF-8157-56D41B04DB27}">
      <dgm:prSet phldrT="[文字]" custT="1"/>
      <dgm:spPr>
        <a:xfrm>
          <a:off x="2224576" y="-212539"/>
          <a:ext cx="1816089" cy="181608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0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潛在競爭者</a:t>
          </a:r>
          <a:endParaRPr lang="en-US" altLang="zh-TW" sz="2000" dirty="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r>
            <a:rPr lang="zh-TW" altLang="en-US" sz="2000" dirty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其餘網路遊戲論壇</a:t>
          </a:r>
        </a:p>
      </dgm:t>
    </dgm:pt>
    <dgm:pt modelId="{85C689EF-5D15-4D65-AA02-16417FDE4DF1}" type="parTrans" cxnId="{53F2D89A-B886-448B-8988-4C8394EEA191}">
      <dgm:prSet custT="1"/>
      <dgm:spPr>
        <a:xfrm rot="5387900">
          <a:off x="3007528" y="1231123"/>
          <a:ext cx="326026" cy="908043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 sz="20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4F5E4371-9476-4C2E-B879-136E63A9961D}" type="sibTrans" cxnId="{53F2D89A-B886-448B-8988-4C8394EEA191}">
      <dgm:prSet/>
      <dgm:spPr/>
      <dgm:t>
        <a:bodyPr/>
        <a:lstStyle/>
        <a:p>
          <a:endParaRPr lang="zh-TW" altLang="en-US" sz="2000"/>
        </a:p>
      </dgm:t>
    </dgm:pt>
    <dgm:pt modelId="{4DD2A998-7127-411E-838B-B5D28D3C4654}">
      <dgm:prSet phldrT="[文字]" custT="1"/>
      <dgm:spPr>
        <a:xfrm>
          <a:off x="4462790" y="1724665"/>
          <a:ext cx="1816089" cy="181608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00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消費者議價能力弱</a:t>
          </a:r>
        </a:p>
      </dgm:t>
    </dgm:pt>
    <dgm:pt modelId="{B13FF561-196C-40ED-B923-F2826260826D}" type="parTrans" cxnId="{35BA560A-E454-483E-B7C1-71CCFF479ACC}">
      <dgm:prSet custT="1"/>
      <dgm:spPr>
        <a:xfrm flipH="1" flipV="1">
          <a:off x="4081473" y="2295362"/>
          <a:ext cx="303666" cy="908048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 sz="20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32AEA847-D6D4-4EBC-AD70-56B51B969D97}" type="sibTrans" cxnId="{35BA560A-E454-483E-B7C1-71CCFF479ACC}">
      <dgm:prSet/>
      <dgm:spPr/>
      <dgm:t>
        <a:bodyPr/>
        <a:lstStyle/>
        <a:p>
          <a:endParaRPr lang="zh-TW" altLang="en-US" sz="2000"/>
        </a:p>
      </dgm:t>
    </dgm:pt>
    <dgm:pt modelId="{45CC49C1-8261-42B6-B0E4-3A572A64BF50}">
      <dgm:prSet phldrT="[文字]" custT="1"/>
      <dgm:spPr>
        <a:xfrm>
          <a:off x="2231395" y="3661870"/>
          <a:ext cx="1816089" cy="181608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00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替代品</a:t>
          </a:r>
          <a:endParaRPr lang="en-US" altLang="zh-TW" sz="20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r>
            <a:rPr lang="zh-TW" altLang="en-US" sz="200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數位及實體化電玩雜誌</a:t>
          </a:r>
          <a:endParaRPr lang="en-US" altLang="zh-TW" sz="20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endParaRPr lang="zh-TW" altLang="en-US" sz="20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3E37982D-3FE2-4119-909E-D098B0D06036}" type="parTrans" cxnId="{F4E13308-0AD4-459D-A036-4B48F8FD108E}">
      <dgm:prSet custT="1"/>
      <dgm:spPr>
        <a:xfrm rot="5400000" flipH="1">
          <a:off x="2752353" y="3209243"/>
          <a:ext cx="774172" cy="780504"/>
        </a:xfrm>
        <a:prstGeom prst="rightArrow">
          <a:avLst>
            <a:gd name="adj1" fmla="val 60000"/>
            <a:gd name="adj2" fmla="val 5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 sz="20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0E613997-99DA-49A7-A2F9-7F4A25FF689E}" type="sibTrans" cxnId="{F4E13308-0AD4-459D-A036-4B48F8FD108E}">
      <dgm:prSet/>
      <dgm:spPr/>
      <dgm:t>
        <a:bodyPr/>
        <a:lstStyle/>
        <a:p>
          <a:endParaRPr lang="zh-TW" altLang="en-US" sz="2000"/>
        </a:p>
      </dgm:t>
    </dgm:pt>
    <dgm:pt modelId="{03CF7442-832B-4BE3-9A61-89367D0F0EDE}">
      <dgm:prSet phldrT="[文字]" custT="1"/>
      <dgm:spPr>
        <a:xfrm>
          <a:off x="0" y="1686225"/>
          <a:ext cx="1816089" cy="181608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00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供應商</a:t>
          </a:r>
          <a:endParaRPr lang="en-US" altLang="zh-TW" sz="2000">
            <a:solidFill>
              <a:sysClr val="windowText" lastClr="0000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r>
            <a:rPr lang="zh-TW" altLang="en-US" sz="200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包含合作企業議價能力強</a:t>
          </a:r>
        </a:p>
      </dgm:t>
    </dgm:pt>
    <dgm:pt modelId="{38EAA1DD-5319-4611-9043-75B41B4FA123}" type="parTrans" cxnId="{7D9B7C3D-FF8C-4699-B29C-304FA7107C66}">
      <dgm:prSet custT="1"/>
      <dgm:spPr>
        <a:xfrm rot="9319">
          <a:off x="1803395" y="2159575"/>
          <a:ext cx="453160" cy="908043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zh-TW" altLang="en-US" sz="2000">
            <a:solidFill>
              <a:sysClr val="window" lastClr="FFFFFF"/>
            </a:solidFill>
            <a:latin typeface="Calibri"/>
            <a:ea typeface="新細明體" panose="02020500000000000000" pitchFamily="18" charset="-120"/>
            <a:cs typeface="+mn-cs"/>
          </a:endParaRPr>
        </a:p>
      </dgm:t>
    </dgm:pt>
    <dgm:pt modelId="{2629ACBB-3DF2-4F89-9879-045C30D0F372}" type="sibTrans" cxnId="{7D9B7C3D-FF8C-4699-B29C-304FA7107C66}">
      <dgm:prSet/>
      <dgm:spPr/>
      <dgm:t>
        <a:bodyPr/>
        <a:lstStyle/>
        <a:p>
          <a:endParaRPr lang="zh-TW" altLang="en-US" sz="2000"/>
        </a:p>
      </dgm:t>
    </dgm:pt>
    <dgm:pt modelId="{D0D275AE-B8D9-485A-A8FD-09D1AF09F1FC}" type="pres">
      <dgm:prSet presAssocID="{D67E6B2B-D48A-4B62-A7AE-5527018273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6EB067-4E57-46E7-9730-51D95E8E6E5F}" type="pres">
      <dgm:prSet presAssocID="{12F05827-66BE-47FE-8D2F-4A175C780F3F}" presName="centerShape" presStyleLbl="node0" presStyleIdx="0" presStyleCnt="1" custScaleX="131198" custScaleY="131198"/>
      <dgm:spPr/>
      <dgm:t>
        <a:bodyPr/>
        <a:lstStyle/>
        <a:p>
          <a:endParaRPr lang="zh-TW" altLang="en-US"/>
        </a:p>
      </dgm:t>
    </dgm:pt>
    <dgm:pt modelId="{A582934B-722D-4417-BCB9-FF916378A090}" type="pres">
      <dgm:prSet presAssocID="{85C689EF-5D15-4D65-AA02-16417FDE4DF1}" presName="parTrans" presStyleLbl="sibTrans2D1" presStyleIdx="0" presStyleCnt="4" custAng="10800000" custScaleX="507849" custScaleY="192938" custLinFactNeighborX="53748" custLinFactNeighborY="4084"/>
      <dgm:spPr/>
      <dgm:t>
        <a:bodyPr/>
        <a:lstStyle/>
        <a:p>
          <a:endParaRPr lang="zh-TW" altLang="en-US"/>
        </a:p>
      </dgm:t>
    </dgm:pt>
    <dgm:pt modelId="{66C2A700-EA62-4F93-89A9-D0BF5FEBEC03}" type="pres">
      <dgm:prSet presAssocID="{85C689EF-5D15-4D65-AA02-16417FDE4DF1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B00FCA23-D87B-49AB-913E-06C2661F334D}" type="pres">
      <dgm:prSet presAssocID="{CB80FEF6-2E84-41FF-8157-56D41B04DB27}" presName="node" presStyleLbl="node1" presStyleIdx="0" presStyleCnt="4" custScaleX="131198" custScaleY="131198" custRadScaleRad="322404" custRadScaleInc="-1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871252-DC82-451B-91A9-3AEE45F2F995}" type="pres">
      <dgm:prSet presAssocID="{B13FF561-196C-40ED-B923-F2826260826D}" presName="parTrans" presStyleLbl="sibTrans2D1" presStyleIdx="1" presStyleCnt="4" custFlipVert="1" custFlipHor="1" custScaleX="137960" custScaleY="192939" custLinFactNeighborX="-7088" custLinFactNeighborY="24791"/>
      <dgm:spPr/>
      <dgm:t>
        <a:bodyPr/>
        <a:lstStyle/>
        <a:p>
          <a:endParaRPr lang="zh-TW" altLang="en-US"/>
        </a:p>
      </dgm:t>
    </dgm:pt>
    <dgm:pt modelId="{36F1223E-1041-4B1A-87C1-60813E3882EF}" type="pres">
      <dgm:prSet presAssocID="{B13FF561-196C-40ED-B923-F2826260826D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D1057BC0-A35F-4DFD-87FD-3FE5C28914D9}" type="pres">
      <dgm:prSet presAssocID="{4DD2A998-7127-411E-838B-B5D28D3C4654}" presName="node" presStyleLbl="node1" presStyleIdx="1" presStyleCnt="4" custScaleX="131198" custScaleY="131198" custRadScaleRad="1466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E95075-1031-4AF4-BA99-D3E41410D1A4}" type="pres">
      <dgm:prSet presAssocID="{3E37982D-3FE2-4119-909E-D098B0D06036}" presName="parTrans" presStyleLbl="sibTrans2D1" presStyleIdx="2" presStyleCnt="4" custAng="10800000" custFlipHor="1" custScaleX="1206043" custScaleY="165839" custLinFactNeighborX="0"/>
      <dgm:spPr/>
      <dgm:t>
        <a:bodyPr/>
        <a:lstStyle/>
        <a:p>
          <a:endParaRPr lang="zh-TW" altLang="en-US"/>
        </a:p>
      </dgm:t>
    </dgm:pt>
    <dgm:pt modelId="{F6D0CF29-65EC-40F3-86FC-DEFCDE1010EA}" type="pres">
      <dgm:prSet presAssocID="{3E37982D-3FE2-4119-909E-D098B0D06036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F38A40DF-B290-467B-809D-F75ADA00B51D}" type="pres">
      <dgm:prSet presAssocID="{45CC49C1-8261-42B6-B0E4-3A572A64BF50}" presName="node" presStyleLbl="node1" presStyleIdx="2" presStyleCnt="4" custScaleX="131198" custScaleY="1311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CE6821-DD13-45AF-97F5-85F814CC04B4}" type="pres">
      <dgm:prSet presAssocID="{38EAA1DD-5319-4611-9043-75B41B4FA123}" presName="parTrans" presStyleLbl="sibTrans2D1" presStyleIdx="3" presStyleCnt="4" custAng="10750104" custScaleX="205713" custScaleY="192938"/>
      <dgm:spPr/>
      <dgm:t>
        <a:bodyPr/>
        <a:lstStyle/>
        <a:p>
          <a:endParaRPr lang="zh-TW" altLang="en-US"/>
        </a:p>
      </dgm:t>
    </dgm:pt>
    <dgm:pt modelId="{B87D1B81-6FE1-4B3A-BF00-10383AA8D45A}" type="pres">
      <dgm:prSet presAssocID="{38EAA1DD-5319-4611-9043-75B41B4FA123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B6FA465E-8EFA-469B-B46D-BCCA19670BCC}" type="pres">
      <dgm:prSet presAssocID="{03CF7442-832B-4BE3-9A61-89367D0F0EDE}" presName="node" presStyleLbl="node1" presStyleIdx="3" presStyleCnt="4" custScaleX="131198" custScaleY="131198" custRadScaleRad="136718" custRadScaleInc="18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3AD8E32-A13B-4F63-A070-3F98B04D92F9}" type="presOf" srcId="{38EAA1DD-5319-4611-9043-75B41B4FA123}" destId="{B87D1B81-6FE1-4B3A-BF00-10383AA8D45A}" srcOrd="1" destOrd="0" presId="urn:microsoft.com/office/officeart/2005/8/layout/radial5"/>
    <dgm:cxn modelId="{58E1A664-2C64-4197-95D1-98017BAFDA59}" type="presOf" srcId="{3E37982D-3FE2-4119-909E-D098B0D06036}" destId="{F6D0CF29-65EC-40F3-86FC-DEFCDE1010EA}" srcOrd="1" destOrd="0" presId="urn:microsoft.com/office/officeart/2005/8/layout/radial5"/>
    <dgm:cxn modelId="{F4E13308-0AD4-459D-A036-4B48F8FD108E}" srcId="{12F05827-66BE-47FE-8D2F-4A175C780F3F}" destId="{45CC49C1-8261-42B6-B0E4-3A572A64BF50}" srcOrd="2" destOrd="0" parTransId="{3E37982D-3FE2-4119-909E-D098B0D06036}" sibTransId="{0E613997-99DA-49A7-A2F9-7F4A25FF689E}"/>
    <dgm:cxn modelId="{696C878A-99B4-4255-93E7-931C12026B67}" type="presOf" srcId="{4DD2A998-7127-411E-838B-B5D28D3C4654}" destId="{D1057BC0-A35F-4DFD-87FD-3FE5C28914D9}" srcOrd="0" destOrd="0" presId="urn:microsoft.com/office/officeart/2005/8/layout/radial5"/>
    <dgm:cxn modelId="{9D4CC7FD-12B0-498F-B9D0-3131F5DB7118}" type="presOf" srcId="{3E37982D-3FE2-4119-909E-D098B0D06036}" destId="{CAE95075-1031-4AF4-BA99-D3E41410D1A4}" srcOrd="0" destOrd="0" presId="urn:microsoft.com/office/officeart/2005/8/layout/radial5"/>
    <dgm:cxn modelId="{8E8A7369-7343-4FA4-B3BC-644A0FF9FBB3}" type="presOf" srcId="{B13FF561-196C-40ED-B923-F2826260826D}" destId="{30871252-DC82-451B-91A9-3AEE45F2F995}" srcOrd="0" destOrd="0" presId="urn:microsoft.com/office/officeart/2005/8/layout/radial5"/>
    <dgm:cxn modelId="{409A51D2-65B0-46C8-B37E-B2FE8A295127}" type="presOf" srcId="{38EAA1DD-5319-4611-9043-75B41B4FA123}" destId="{C1CE6821-DD13-45AF-97F5-85F814CC04B4}" srcOrd="0" destOrd="0" presId="urn:microsoft.com/office/officeart/2005/8/layout/radial5"/>
    <dgm:cxn modelId="{05669B61-FB3D-4134-B60F-35B1AAF2BC5B}" type="presOf" srcId="{B13FF561-196C-40ED-B923-F2826260826D}" destId="{36F1223E-1041-4B1A-87C1-60813E3882EF}" srcOrd="1" destOrd="0" presId="urn:microsoft.com/office/officeart/2005/8/layout/radial5"/>
    <dgm:cxn modelId="{53F2D89A-B886-448B-8988-4C8394EEA191}" srcId="{12F05827-66BE-47FE-8D2F-4A175C780F3F}" destId="{CB80FEF6-2E84-41FF-8157-56D41B04DB27}" srcOrd="0" destOrd="0" parTransId="{85C689EF-5D15-4D65-AA02-16417FDE4DF1}" sibTransId="{4F5E4371-9476-4C2E-B879-136E63A9961D}"/>
    <dgm:cxn modelId="{4B3320E4-48D4-44B2-9A8D-752C96DAA0B6}" type="presOf" srcId="{45CC49C1-8261-42B6-B0E4-3A572A64BF50}" destId="{F38A40DF-B290-467B-809D-F75ADA00B51D}" srcOrd="0" destOrd="0" presId="urn:microsoft.com/office/officeart/2005/8/layout/radial5"/>
    <dgm:cxn modelId="{35BA560A-E454-483E-B7C1-71CCFF479ACC}" srcId="{12F05827-66BE-47FE-8D2F-4A175C780F3F}" destId="{4DD2A998-7127-411E-838B-B5D28D3C4654}" srcOrd="1" destOrd="0" parTransId="{B13FF561-196C-40ED-B923-F2826260826D}" sibTransId="{32AEA847-D6D4-4EBC-AD70-56B51B969D97}"/>
    <dgm:cxn modelId="{47897E03-4EA6-43B4-85FA-022A3AC80452}" srcId="{D67E6B2B-D48A-4B62-A7AE-552701827368}" destId="{12F05827-66BE-47FE-8D2F-4A175C780F3F}" srcOrd="0" destOrd="0" parTransId="{1AB59133-A466-4EF2-90F5-BB3DB5380AEC}" sibTransId="{0363E44D-79B4-481A-B4F9-ECEB08D971BB}"/>
    <dgm:cxn modelId="{7D9B7C3D-FF8C-4699-B29C-304FA7107C66}" srcId="{12F05827-66BE-47FE-8D2F-4A175C780F3F}" destId="{03CF7442-832B-4BE3-9A61-89367D0F0EDE}" srcOrd="3" destOrd="0" parTransId="{38EAA1DD-5319-4611-9043-75B41B4FA123}" sibTransId="{2629ACBB-3DF2-4F89-9879-045C30D0F372}"/>
    <dgm:cxn modelId="{04E94E18-A201-40AB-AB96-6F8C14E27933}" type="presOf" srcId="{CB80FEF6-2E84-41FF-8157-56D41B04DB27}" destId="{B00FCA23-D87B-49AB-913E-06C2661F334D}" srcOrd="0" destOrd="0" presId="urn:microsoft.com/office/officeart/2005/8/layout/radial5"/>
    <dgm:cxn modelId="{B913ED6D-CA2F-421B-BBF8-35733EFD7460}" type="presOf" srcId="{03CF7442-832B-4BE3-9A61-89367D0F0EDE}" destId="{B6FA465E-8EFA-469B-B46D-BCCA19670BCC}" srcOrd="0" destOrd="0" presId="urn:microsoft.com/office/officeart/2005/8/layout/radial5"/>
    <dgm:cxn modelId="{8888A259-FFDE-486E-83C0-B40577DDED66}" type="presOf" srcId="{D67E6B2B-D48A-4B62-A7AE-552701827368}" destId="{D0D275AE-B8D9-485A-A8FD-09D1AF09F1FC}" srcOrd="0" destOrd="0" presId="urn:microsoft.com/office/officeart/2005/8/layout/radial5"/>
    <dgm:cxn modelId="{086D6E3B-9FD5-4568-B88E-56185C5E1D17}" type="presOf" srcId="{85C689EF-5D15-4D65-AA02-16417FDE4DF1}" destId="{66C2A700-EA62-4F93-89A9-D0BF5FEBEC03}" srcOrd="1" destOrd="0" presId="urn:microsoft.com/office/officeart/2005/8/layout/radial5"/>
    <dgm:cxn modelId="{C69C0BA3-4D88-4398-80B6-3110B1FEB4DE}" type="presOf" srcId="{85C689EF-5D15-4D65-AA02-16417FDE4DF1}" destId="{A582934B-722D-4417-BCB9-FF916378A090}" srcOrd="0" destOrd="0" presId="urn:microsoft.com/office/officeart/2005/8/layout/radial5"/>
    <dgm:cxn modelId="{7F7E8A62-3FEA-4D0F-90EF-98FFE8D93DE4}" type="presOf" srcId="{12F05827-66BE-47FE-8D2F-4A175C780F3F}" destId="{936EB067-4E57-46E7-9730-51D95E8E6E5F}" srcOrd="0" destOrd="0" presId="urn:microsoft.com/office/officeart/2005/8/layout/radial5"/>
    <dgm:cxn modelId="{A8DD3686-3D16-40BF-B852-A783C27BEE32}" type="presParOf" srcId="{D0D275AE-B8D9-485A-A8FD-09D1AF09F1FC}" destId="{936EB067-4E57-46E7-9730-51D95E8E6E5F}" srcOrd="0" destOrd="0" presId="urn:microsoft.com/office/officeart/2005/8/layout/radial5"/>
    <dgm:cxn modelId="{C4CFD07D-B34D-43AE-ACCF-A70A0D346B46}" type="presParOf" srcId="{D0D275AE-B8D9-485A-A8FD-09D1AF09F1FC}" destId="{A582934B-722D-4417-BCB9-FF916378A090}" srcOrd="1" destOrd="0" presId="urn:microsoft.com/office/officeart/2005/8/layout/radial5"/>
    <dgm:cxn modelId="{D790236B-46EC-4DC9-9FD2-CC5248125681}" type="presParOf" srcId="{A582934B-722D-4417-BCB9-FF916378A090}" destId="{66C2A700-EA62-4F93-89A9-D0BF5FEBEC03}" srcOrd="0" destOrd="0" presId="urn:microsoft.com/office/officeart/2005/8/layout/radial5"/>
    <dgm:cxn modelId="{0E055B03-179B-41CA-8411-E31E8A63298F}" type="presParOf" srcId="{D0D275AE-B8D9-485A-A8FD-09D1AF09F1FC}" destId="{B00FCA23-D87B-49AB-913E-06C2661F334D}" srcOrd="2" destOrd="0" presId="urn:microsoft.com/office/officeart/2005/8/layout/radial5"/>
    <dgm:cxn modelId="{5CC14F72-F29D-47EE-8544-61CBC12CCC48}" type="presParOf" srcId="{D0D275AE-B8D9-485A-A8FD-09D1AF09F1FC}" destId="{30871252-DC82-451B-91A9-3AEE45F2F995}" srcOrd="3" destOrd="0" presId="urn:microsoft.com/office/officeart/2005/8/layout/radial5"/>
    <dgm:cxn modelId="{E551E9AB-A4D1-40FC-A374-557D1F0D106E}" type="presParOf" srcId="{30871252-DC82-451B-91A9-3AEE45F2F995}" destId="{36F1223E-1041-4B1A-87C1-60813E3882EF}" srcOrd="0" destOrd="0" presId="urn:microsoft.com/office/officeart/2005/8/layout/radial5"/>
    <dgm:cxn modelId="{FCBB173B-A079-4E05-9102-E82E6DD430B7}" type="presParOf" srcId="{D0D275AE-B8D9-485A-A8FD-09D1AF09F1FC}" destId="{D1057BC0-A35F-4DFD-87FD-3FE5C28914D9}" srcOrd="4" destOrd="0" presId="urn:microsoft.com/office/officeart/2005/8/layout/radial5"/>
    <dgm:cxn modelId="{02389040-13BA-4098-99D0-00926706F11F}" type="presParOf" srcId="{D0D275AE-B8D9-485A-A8FD-09D1AF09F1FC}" destId="{CAE95075-1031-4AF4-BA99-D3E41410D1A4}" srcOrd="5" destOrd="0" presId="urn:microsoft.com/office/officeart/2005/8/layout/radial5"/>
    <dgm:cxn modelId="{7D35F81D-C8E7-48C1-A35C-159609144764}" type="presParOf" srcId="{CAE95075-1031-4AF4-BA99-D3E41410D1A4}" destId="{F6D0CF29-65EC-40F3-86FC-DEFCDE1010EA}" srcOrd="0" destOrd="0" presId="urn:microsoft.com/office/officeart/2005/8/layout/radial5"/>
    <dgm:cxn modelId="{8FA044B5-8599-40D1-B537-7807013F682D}" type="presParOf" srcId="{D0D275AE-B8D9-485A-A8FD-09D1AF09F1FC}" destId="{F38A40DF-B290-467B-809D-F75ADA00B51D}" srcOrd="6" destOrd="0" presId="urn:microsoft.com/office/officeart/2005/8/layout/radial5"/>
    <dgm:cxn modelId="{0AF94858-4A5A-47AF-A271-E325A032ED57}" type="presParOf" srcId="{D0D275AE-B8D9-485A-A8FD-09D1AF09F1FC}" destId="{C1CE6821-DD13-45AF-97F5-85F814CC04B4}" srcOrd="7" destOrd="0" presId="urn:microsoft.com/office/officeart/2005/8/layout/radial5"/>
    <dgm:cxn modelId="{161F27AE-6F37-4A86-9470-651D1C398694}" type="presParOf" srcId="{C1CE6821-DD13-45AF-97F5-85F814CC04B4}" destId="{B87D1B81-6FE1-4B3A-BF00-10383AA8D45A}" srcOrd="0" destOrd="0" presId="urn:microsoft.com/office/officeart/2005/8/layout/radial5"/>
    <dgm:cxn modelId="{119DA69E-C6B3-499A-B5F9-6E0521FD14AA}" type="presParOf" srcId="{D0D275AE-B8D9-485A-A8FD-09D1AF09F1FC}" destId="{B6FA465E-8EFA-469B-B46D-BCCA19670BC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47A9FE-235B-4378-8484-7E6B07D97AB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7A47905-6ABB-41DD-AD73-33CBBBC57EB9}">
      <dgm:prSet phldrT="[文字]" custT="1"/>
      <dgm:spPr/>
      <dgm:t>
        <a:bodyPr/>
        <a:lstStyle/>
        <a:p>
          <a:r>
            <a:rPr lang="zh-TW" altLang="en-US" sz="3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決策長 黃于哲 國際企業系 暨 財務金融系</a:t>
          </a:r>
          <a:r>
            <a:rPr lang="en-US" altLang="zh-TW" sz="3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(</a:t>
          </a:r>
          <a:r>
            <a:rPr lang="zh-TW" altLang="en-US" sz="3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雙主修</a:t>
          </a:r>
          <a:r>
            <a:rPr lang="en-US" altLang="zh-TW" sz="3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)</a:t>
          </a:r>
          <a:endParaRPr lang="zh-TW" altLang="en-US" sz="30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3DEC1D77-1871-4736-B8B9-C1CA91EA9F74}" type="parTrans" cxnId="{A8368FE7-B14A-456E-BC96-536B6EA59B88}">
      <dgm:prSet/>
      <dgm:spPr/>
      <dgm:t>
        <a:bodyPr/>
        <a:lstStyle/>
        <a:p>
          <a:endParaRPr lang="zh-TW" altLang="en-US" sz="2000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571272D3-A0CB-4BB3-A3F7-CA0D8674E2BC}" type="sibTrans" cxnId="{A8368FE7-B14A-456E-BC96-536B6EA59B88}">
      <dgm:prSet/>
      <dgm:spPr/>
      <dgm:t>
        <a:bodyPr/>
        <a:lstStyle/>
        <a:p>
          <a:endParaRPr lang="zh-TW" altLang="en-US" sz="2000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905CE68D-A556-4880-831C-0D03BCD97089}">
      <dgm:prSet phldrT="[文字]" custT="1"/>
      <dgm:spPr/>
      <dgm:t>
        <a:bodyPr/>
        <a:lstStyle/>
        <a:p>
          <a:r>
            <a:rPr lang="zh-TW" altLang="en-US" sz="25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數據分析</a:t>
          </a:r>
          <a:r>
            <a:rPr lang="en-US" altLang="zh-TW" sz="25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/</a:t>
          </a:r>
          <a:r>
            <a:rPr lang="zh-TW" altLang="en-US" sz="25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網路平台管理組 郭家豪 國際企業系 暨 財務金融系</a:t>
          </a:r>
          <a:r>
            <a:rPr lang="en-US" altLang="zh-TW" sz="25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(</a:t>
          </a:r>
          <a:r>
            <a:rPr lang="zh-TW" altLang="en-US" sz="25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雙主修</a:t>
          </a:r>
          <a:r>
            <a:rPr lang="en-US" altLang="zh-TW" sz="25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)</a:t>
          </a:r>
          <a:endParaRPr lang="zh-TW" altLang="en-US" sz="25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DD0046DD-F0E5-4921-964B-F472F8F27584}" type="parTrans" cxnId="{E3F2D610-86CE-403E-9695-BCD593C18111}">
      <dgm:prSet/>
      <dgm:spPr/>
      <dgm:t>
        <a:bodyPr/>
        <a:lstStyle/>
        <a:p>
          <a:endParaRPr lang="zh-TW" altLang="en-US" sz="2000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C4CD2E10-0471-449D-AC31-0736C157A445}" type="sibTrans" cxnId="{E3F2D610-86CE-403E-9695-BCD593C18111}">
      <dgm:prSet/>
      <dgm:spPr/>
      <dgm:t>
        <a:bodyPr/>
        <a:lstStyle/>
        <a:p>
          <a:endParaRPr lang="zh-TW" altLang="en-US" sz="2000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54918153-1A57-464F-B08E-C0A4F1271F94}">
      <dgm:prSet phldrT="[文字]" custT="1"/>
      <dgm:spPr/>
      <dgm:t>
        <a:bodyPr/>
        <a:lstStyle/>
        <a:p>
          <a:r>
            <a:rPr lang="zh-TW" altLang="en-US" sz="25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產品銷售組  郭逸凡 國際企業系</a:t>
          </a:r>
          <a:endParaRPr lang="zh-TW" altLang="en-US" sz="25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4C7B615B-3F54-42EE-90B2-A7E1619FB1C9}" type="parTrans" cxnId="{4E804FDA-BE97-485E-B0B1-9A9C4CE2E2E1}">
      <dgm:prSet/>
      <dgm:spPr/>
      <dgm:t>
        <a:bodyPr/>
        <a:lstStyle/>
        <a:p>
          <a:endParaRPr lang="zh-TW" altLang="en-US" sz="2000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D91E40BB-482B-4E9F-8A5A-B6DE83A58AED}" type="sibTrans" cxnId="{4E804FDA-BE97-485E-B0B1-9A9C4CE2E2E1}">
      <dgm:prSet/>
      <dgm:spPr/>
      <dgm:t>
        <a:bodyPr/>
        <a:lstStyle/>
        <a:p>
          <a:endParaRPr lang="zh-TW" altLang="en-US" sz="2000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FBE4F772-1A8C-4DDB-9984-D24C7551A3F3}">
      <dgm:prSet custT="1"/>
      <dgm:spPr/>
      <dgm:t>
        <a:bodyPr/>
        <a:lstStyle/>
        <a:p>
          <a:r>
            <a:rPr lang="zh-TW" altLang="en-US" sz="2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專業技能：</a:t>
          </a:r>
          <a:r>
            <a:rPr lang="zh-TW" altLang="en-US" sz="20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新產品研發</a:t>
          </a:r>
          <a:r>
            <a:rPr lang="zh-TW" altLang="en-US" sz="2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數據分析</a:t>
          </a:r>
          <a:r>
            <a:rPr lang="zh-TW" altLang="en-US" sz="2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網路經營</a:t>
          </a:r>
          <a:r>
            <a:rPr lang="zh-TW" altLang="en-US" sz="2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網站架設</a:t>
          </a:r>
          <a:r>
            <a:rPr lang="zh-TW" altLang="en-US" sz="2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後臺系統處理</a:t>
          </a:r>
          <a:r>
            <a:rPr lang="zh-TW" altLang="en-US" sz="2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等。</a:t>
          </a:r>
          <a:endParaRPr lang="zh-TW" altLang="en-US" sz="20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52FC6BB5-8931-4CA2-9970-E2D1B5ADC496}" type="parTrans" cxnId="{3F2528A9-D86D-4922-9211-6E33FCB0C01D}">
      <dgm:prSet/>
      <dgm:spPr/>
      <dgm:t>
        <a:bodyPr/>
        <a:lstStyle/>
        <a:p>
          <a:endParaRPr lang="zh-TW" altLang="en-US" sz="2000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53EC3CA0-63B1-4574-8D98-840E4A6898C9}" type="sibTrans" cxnId="{3F2528A9-D86D-4922-9211-6E33FCB0C01D}">
      <dgm:prSet/>
      <dgm:spPr/>
      <dgm:t>
        <a:bodyPr/>
        <a:lstStyle/>
        <a:p>
          <a:endParaRPr lang="zh-TW" altLang="en-US" sz="2000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3486FA27-EFA0-4013-9E1D-2A3C15848FA6}">
      <dgm:prSet custT="1"/>
      <dgm:spPr/>
      <dgm:t>
        <a:bodyPr/>
        <a:lstStyle/>
        <a:p>
          <a:r>
            <a:rPr lang="zh-TW" altLang="en-US" sz="2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專業技能：</a:t>
          </a:r>
          <a:r>
            <a:rPr lang="zh-TW" altLang="en-US" sz="20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企劃能力</a:t>
          </a:r>
          <a:r>
            <a:rPr lang="zh-TW" altLang="en-US" sz="2000" baseline="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組織籌畫</a:t>
          </a:r>
          <a:r>
            <a:rPr lang="zh-TW" altLang="en-US" sz="2000" baseline="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報表分析</a:t>
          </a:r>
          <a:r>
            <a:rPr lang="zh-TW" altLang="en-US" sz="2000" baseline="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計畫流程</a:t>
          </a:r>
          <a:r>
            <a:rPr lang="zh-TW" altLang="en-US" sz="2000" baseline="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資源整合</a:t>
          </a:r>
          <a:r>
            <a:rPr lang="zh-TW" altLang="en-US" sz="2000" baseline="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電子商務</a:t>
          </a:r>
          <a:r>
            <a:rPr lang="zh-TW" altLang="en-US" sz="2000" baseline="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等。</a:t>
          </a:r>
          <a:endParaRPr lang="zh-TW" altLang="en-US" sz="2000" baseline="0" dirty="0">
            <a:solidFill>
              <a:schemeClr val="bg1"/>
            </a:solidFill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72918A11-5EC6-44BE-9C5C-0406808BA2AD}" type="parTrans" cxnId="{A02E1CDA-0869-4663-BA61-027548DF142E}">
      <dgm:prSet/>
      <dgm:spPr/>
      <dgm:t>
        <a:bodyPr/>
        <a:lstStyle/>
        <a:p>
          <a:endParaRPr lang="zh-TW" altLang="en-US" sz="2000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171832DD-FFC3-404A-8379-CE44E01AD805}" type="sibTrans" cxnId="{A02E1CDA-0869-4663-BA61-027548DF142E}">
      <dgm:prSet/>
      <dgm:spPr/>
      <dgm:t>
        <a:bodyPr/>
        <a:lstStyle/>
        <a:p>
          <a:endParaRPr lang="zh-TW" altLang="en-US" sz="2000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F30B4BEB-4114-4027-9572-0CB89C3D8AAD}">
      <dgm:prSet custT="1"/>
      <dgm:spPr/>
      <dgm:t>
        <a:bodyPr/>
        <a:lstStyle/>
        <a:p>
          <a:r>
            <a:rPr lang="zh-TW" altLang="en-US" sz="2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專業技能：</a:t>
          </a:r>
          <a:r>
            <a:rPr lang="zh-TW" altLang="en-US" sz="20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行銷能力</a:t>
          </a:r>
          <a:r>
            <a:rPr lang="zh-TW" altLang="en-US" sz="2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顧客追蹤</a:t>
          </a:r>
          <a:r>
            <a:rPr lang="zh-TW" altLang="en-US" sz="2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客群開發</a:t>
          </a:r>
          <a:r>
            <a:rPr lang="zh-TW" altLang="en-US" sz="20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等</a:t>
          </a:r>
          <a:endParaRPr lang="zh-TW" altLang="en-US" sz="20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33BE5EE6-27EF-434D-8B88-5333999B6ABA}" type="parTrans" cxnId="{7C554213-567D-4AA6-B211-6394BEAA9E25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8C757053-E9F8-4544-A53E-2EC46E961DFE}" type="sibTrans" cxnId="{7C554213-567D-4AA6-B211-6394BEAA9E25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BDB2967A-5C2D-4EA8-BC98-15D9D00F8077}" type="pres">
      <dgm:prSet presAssocID="{9C47A9FE-235B-4378-8484-7E6B07D97A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5A456C6-A71E-43DC-B908-A882AE4629D6}" type="pres">
      <dgm:prSet presAssocID="{A7A47905-6ABB-41DD-AD73-33CBBBC57EB9}" presName="parentLin" presStyleCnt="0"/>
      <dgm:spPr/>
    </dgm:pt>
    <dgm:pt modelId="{50EEE3F8-997B-4284-B5C3-26CFE039CF16}" type="pres">
      <dgm:prSet presAssocID="{A7A47905-6ABB-41DD-AD73-33CBBBC57EB9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E4DFE2E0-1C1A-4944-82B1-880C72649E52}" type="pres">
      <dgm:prSet presAssocID="{A7A47905-6ABB-41DD-AD73-33CBBBC57EB9}" presName="parentText" presStyleLbl="node1" presStyleIdx="0" presStyleCnt="3" custScaleX="13021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92DBCC-B34E-4CB7-B6FC-7B1C00809341}" type="pres">
      <dgm:prSet presAssocID="{A7A47905-6ABB-41DD-AD73-33CBBBC57EB9}" presName="negativeSpace" presStyleCnt="0"/>
      <dgm:spPr/>
    </dgm:pt>
    <dgm:pt modelId="{C9A1E255-B2AE-4CD7-BFC3-B4DF13D08FE6}" type="pres">
      <dgm:prSet presAssocID="{A7A47905-6ABB-41DD-AD73-33CBBBC57EB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214169-A711-4385-8C64-BAE0B9F70121}" type="pres">
      <dgm:prSet presAssocID="{571272D3-A0CB-4BB3-A3F7-CA0D8674E2BC}" presName="spaceBetweenRectangles" presStyleCnt="0"/>
      <dgm:spPr/>
    </dgm:pt>
    <dgm:pt modelId="{5985F481-5AEF-48D2-8D49-6B00B70FDCB6}" type="pres">
      <dgm:prSet presAssocID="{905CE68D-A556-4880-831C-0D03BCD97089}" presName="parentLin" presStyleCnt="0"/>
      <dgm:spPr/>
    </dgm:pt>
    <dgm:pt modelId="{D6196C3A-AA03-4BBA-AF84-79DAEFE25A94}" type="pres">
      <dgm:prSet presAssocID="{905CE68D-A556-4880-831C-0D03BCD97089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F54F6575-3B96-4AEA-823E-92616F3E6E69}" type="pres">
      <dgm:prSet presAssocID="{905CE68D-A556-4880-831C-0D03BCD97089}" presName="parentText" presStyleLbl="node1" presStyleIdx="1" presStyleCnt="3" custScaleX="13576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31EF71-121C-49BA-8628-3C79313E93C1}" type="pres">
      <dgm:prSet presAssocID="{905CE68D-A556-4880-831C-0D03BCD97089}" presName="negativeSpace" presStyleCnt="0"/>
      <dgm:spPr/>
    </dgm:pt>
    <dgm:pt modelId="{29540225-578C-4A39-AA19-A2323F575CA9}" type="pres">
      <dgm:prSet presAssocID="{905CE68D-A556-4880-831C-0D03BCD9708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236047-2BC8-4F6A-95EE-BF2E18237BC5}" type="pres">
      <dgm:prSet presAssocID="{C4CD2E10-0471-449D-AC31-0736C157A445}" presName="spaceBetweenRectangles" presStyleCnt="0"/>
      <dgm:spPr/>
    </dgm:pt>
    <dgm:pt modelId="{5D747F76-89DB-433A-A232-4D233812D21C}" type="pres">
      <dgm:prSet presAssocID="{54918153-1A57-464F-B08E-C0A4F1271F94}" presName="parentLin" presStyleCnt="0"/>
      <dgm:spPr/>
    </dgm:pt>
    <dgm:pt modelId="{AA95AEA9-BBBB-48C0-9134-D3692133D7DB}" type="pres">
      <dgm:prSet presAssocID="{54918153-1A57-464F-B08E-C0A4F1271F94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F6839490-574B-4A85-BDF7-D32FC3902E07}" type="pres">
      <dgm:prSet presAssocID="{54918153-1A57-464F-B08E-C0A4F1271F94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0485AB-8FB0-447C-A859-5EB5ED46EF99}" type="pres">
      <dgm:prSet presAssocID="{54918153-1A57-464F-B08E-C0A4F1271F94}" presName="negativeSpace" presStyleCnt="0"/>
      <dgm:spPr/>
    </dgm:pt>
    <dgm:pt modelId="{985F6E42-F61F-4777-AED7-9075538755A7}" type="pres">
      <dgm:prSet presAssocID="{54918153-1A57-464F-B08E-C0A4F1271F9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529B1C-C580-4F1F-A515-A012DEB732FB}" type="presOf" srcId="{54918153-1A57-464F-B08E-C0A4F1271F94}" destId="{F6839490-574B-4A85-BDF7-D32FC3902E07}" srcOrd="1" destOrd="0" presId="urn:microsoft.com/office/officeart/2005/8/layout/list1"/>
    <dgm:cxn modelId="{723DE83E-419F-4D05-BBBA-A400CF1CA9D6}" type="presOf" srcId="{F30B4BEB-4114-4027-9572-0CB89C3D8AAD}" destId="{985F6E42-F61F-4777-AED7-9075538755A7}" srcOrd="0" destOrd="0" presId="urn:microsoft.com/office/officeart/2005/8/layout/list1"/>
    <dgm:cxn modelId="{775D7BE8-29F1-473D-AE5D-AAE7BF08BE9D}" type="presOf" srcId="{905CE68D-A556-4880-831C-0D03BCD97089}" destId="{D6196C3A-AA03-4BBA-AF84-79DAEFE25A94}" srcOrd="0" destOrd="0" presId="urn:microsoft.com/office/officeart/2005/8/layout/list1"/>
    <dgm:cxn modelId="{A2616A35-3A46-4758-88F0-6D88F7A1E579}" type="presOf" srcId="{A7A47905-6ABB-41DD-AD73-33CBBBC57EB9}" destId="{50EEE3F8-997B-4284-B5C3-26CFE039CF16}" srcOrd="0" destOrd="0" presId="urn:microsoft.com/office/officeart/2005/8/layout/list1"/>
    <dgm:cxn modelId="{7C554213-567D-4AA6-B211-6394BEAA9E25}" srcId="{54918153-1A57-464F-B08E-C0A4F1271F94}" destId="{F30B4BEB-4114-4027-9572-0CB89C3D8AAD}" srcOrd="0" destOrd="0" parTransId="{33BE5EE6-27EF-434D-8B88-5333999B6ABA}" sibTransId="{8C757053-E9F8-4544-A53E-2EC46E961DFE}"/>
    <dgm:cxn modelId="{10C90A56-B421-443A-BABE-F614ED0E762B}" type="presOf" srcId="{9C47A9FE-235B-4378-8484-7E6B07D97AB2}" destId="{BDB2967A-5C2D-4EA8-BC98-15D9D00F8077}" srcOrd="0" destOrd="0" presId="urn:microsoft.com/office/officeart/2005/8/layout/list1"/>
    <dgm:cxn modelId="{A02E1CDA-0869-4663-BA61-027548DF142E}" srcId="{A7A47905-6ABB-41DD-AD73-33CBBBC57EB9}" destId="{3486FA27-EFA0-4013-9E1D-2A3C15848FA6}" srcOrd="0" destOrd="0" parTransId="{72918A11-5EC6-44BE-9C5C-0406808BA2AD}" sibTransId="{171832DD-FFC3-404A-8379-CE44E01AD805}"/>
    <dgm:cxn modelId="{28305E24-4F99-4D9C-B92D-46DB565CFF2A}" type="presOf" srcId="{905CE68D-A556-4880-831C-0D03BCD97089}" destId="{F54F6575-3B96-4AEA-823E-92616F3E6E69}" srcOrd="1" destOrd="0" presId="urn:microsoft.com/office/officeart/2005/8/layout/list1"/>
    <dgm:cxn modelId="{A8368FE7-B14A-456E-BC96-536B6EA59B88}" srcId="{9C47A9FE-235B-4378-8484-7E6B07D97AB2}" destId="{A7A47905-6ABB-41DD-AD73-33CBBBC57EB9}" srcOrd="0" destOrd="0" parTransId="{3DEC1D77-1871-4736-B8B9-C1CA91EA9F74}" sibTransId="{571272D3-A0CB-4BB3-A3F7-CA0D8674E2BC}"/>
    <dgm:cxn modelId="{0D1F9024-BAEE-4D1C-8D63-63E49E55A9A3}" type="presOf" srcId="{A7A47905-6ABB-41DD-AD73-33CBBBC57EB9}" destId="{E4DFE2E0-1C1A-4944-82B1-880C72649E52}" srcOrd="1" destOrd="0" presId="urn:microsoft.com/office/officeart/2005/8/layout/list1"/>
    <dgm:cxn modelId="{9DBAA662-034E-4CAD-AD1E-1398040FF705}" type="presOf" srcId="{54918153-1A57-464F-B08E-C0A4F1271F94}" destId="{AA95AEA9-BBBB-48C0-9134-D3692133D7DB}" srcOrd="0" destOrd="0" presId="urn:microsoft.com/office/officeart/2005/8/layout/list1"/>
    <dgm:cxn modelId="{E3F2D610-86CE-403E-9695-BCD593C18111}" srcId="{9C47A9FE-235B-4378-8484-7E6B07D97AB2}" destId="{905CE68D-A556-4880-831C-0D03BCD97089}" srcOrd="1" destOrd="0" parTransId="{DD0046DD-F0E5-4921-964B-F472F8F27584}" sibTransId="{C4CD2E10-0471-449D-AC31-0736C157A445}"/>
    <dgm:cxn modelId="{4E804FDA-BE97-485E-B0B1-9A9C4CE2E2E1}" srcId="{9C47A9FE-235B-4378-8484-7E6B07D97AB2}" destId="{54918153-1A57-464F-B08E-C0A4F1271F94}" srcOrd="2" destOrd="0" parTransId="{4C7B615B-3F54-42EE-90B2-A7E1619FB1C9}" sibTransId="{D91E40BB-482B-4E9F-8A5A-B6DE83A58AED}"/>
    <dgm:cxn modelId="{3F2528A9-D86D-4922-9211-6E33FCB0C01D}" srcId="{905CE68D-A556-4880-831C-0D03BCD97089}" destId="{FBE4F772-1A8C-4DDB-9984-D24C7551A3F3}" srcOrd="0" destOrd="0" parTransId="{52FC6BB5-8931-4CA2-9970-E2D1B5ADC496}" sibTransId="{53EC3CA0-63B1-4574-8D98-840E4A6898C9}"/>
    <dgm:cxn modelId="{46AF89AE-AF96-47FC-84E8-5325F021444B}" type="presOf" srcId="{FBE4F772-1A8C-4DDB-9984-D24C7551A3F3}" destId="{29540225-578C-4A39-AA19-A2323F575CA9}" srcOrd="0" destOrd="0" presId="urn:microsoft.com/office/officeart/2005/8/layout/list1"/>
    <dgm:cxn modelId="{A29D88CF-655D-4A70-BAE2-017DC600DB7C}" type="presOf" srcId="{3486FA27-EFA0-4013-9E1D-2A3C15848FA6}" destId="{C9A1E255-B2AE-4CD7-BFC3-B4DF13D08FE6}" srcOrd="0" destOrd="0" presId="urn:microsoft.com/office/officeart/2005/8/layout/list1"/>
    <dgm:cxn modelId="{7CAABD4D-AB22-45F0-9FAE-F56EBE9BD8C3}" type="presParOf" srcId="{BDB2967A-5C2D-4EA8-BC98-15D9D00F8077}" destId="{F5A456C6-A71E-43DC-B908-A882AE4629D6}" srcOrd="0" destOrd="0" presId="urn:microsoft.com/office/officeart/2005/8/layout/list1"/>
    <dgm:cxn modelId="{B310E306-B0D9-4016-A913-4DC47B0A6165}" type="presParOf" srcId="{F5A456C6-A71E-43DC-B908-A882AE4629D6}" destId="{50EEE3F8-997B-4284-B5C3-26CFE039CF16}" srcOrd="0" destOrd="0" presId="urn:microsoft.com/office/officeart/2005/8/layout/list1"/>
    <dgm:cxn modelId="{159B6C18-D469-4979-AA1C-9C74A297858B}" type="presParOf" srcId="{F5A456C6-A71E-43DC-B908-A882AE4629D6}" destId="{E4DFE2E0-1C1A-4944-82B1-880C72649E52}" srcOrd="1" destOrd="0" presId="urn:microsoft.com/office/officeart/2005/8/layout/list1"/>
    <dgm:cxn modelId="{109080C3-5C43-4B20-83C9-2ADCA50AA89B}" type="presParOf" srcId="{BDB2967A-5C2D-4EA8-BC98-15D9D00F8077}" destId="{A392DBCC-B34E-4CB7-B6FC-7B1C00809341}" srcOrd="1" destOrd="0" presId="urn:microsoft.com/office/officeart/2005/8/layout/list1"/>
    <dgm:cxn modelId="{CB1955D2-FD94-4DAF-8572-9AFA45B44A7F}" type="presParOf" srcId="{BDB2967A-5C2D-4EA8-BC98-15D9D00F8077}" destId="{C9A1E255-B2AE-4CD7-BFC3-B4DF13D08FE6}" srcOrd="2" destOrd="0" presId="urn:microsoft.com/office/officeart/2005/8/layout/list1"/>
    <dgm:cxn modelId="{2886ACDD-656B-4714-8115-FF0CBC23113F}" type="presParOf" srcId="{BDB2967A-5C2D-4EA8-BC98-15D9D00F8077}" destId="{5D214169-A711-4385-8C64-BAE0B9F70121}" srcOrd="3" destOrd="0" presId="urn:microsoft.com/office/officeart/2005/8/layout/list1"/>
    <dgm:cxn modelId="{0E8DA8B3-9E12-4FAE-9E46-01F966536755}" type="presParOf" srcId="{BDB2967A-5C2D-4EA8-BC98-15D9D00F8077}" destId="{5985F481-5AEF-48D2-8D49-6B00B70FDCB6}" srcOrd="4" destOrd="0" presId="urn:microsoft.com/office/officeart/2005/8/layout/list1"/>
    <dgm:cxn modelId="{2762FAD2-0C79-4945-9D6E-F98CA8439AA4}" type="presParOf" srcId="{5985F481-5AEF-48D2-8D49-6B00B70FDCB6}" destId="{D6196C3A-AA03-4BBA-AF84-79DAEFE25A94}" srcOrd="0" destOrd="0" presId="urn:microsoft.com/office/officeart/2005/8/layout/list1"/>
    <dgm:cxn modelId="{69DE1FFE-5EE1-4CAF-BE0B-5251D639BB9C}" type="presParOf" srcId="{5985F481-5AEF-48D2-8D49-6B00B70FDCB6}" destId="{F54F6575-3B96-4AEA-823E-92616F3E6E69}" srcOrd="1" destOrd="0" presId="urn:microsoft.com/office/officeart/2005/8/layout/list1"/>
    <dgm:cxn modelId="{1A6F5858-64AA-4D68-A351-35B5C17AA7D5}" type="presParOf" srcId="{BDB2967A-5C2D-4EA8-BC98-15D9D00F8077}" destId="{5F31EF71-121C-49BA-8628-3C79313E93C1}" srcOrd="5" destOrd="0" presId="urn:microsoft.com/office/officeart/2005/8/layout/list1"/>
    <dgm:cxn modelId="{207532FE-2779-4B1F-956F-06BDBF6FB8B0}" type="presParOf" srcId="{BDB2967A-5C2D-4EA8-BC98-15D9D00F8077}" destId="{29540225-578C-4A39-AA19-A2323F575CA9}" srcOrd="6" destOrd="0" presId="urn:microsoft.com/office/officeart/2005/8/layout/list1"/>
    <dgm:cxn modelId="{9FB59B33-327B-4C5E-ABD7-CCB923EC52F3}" type="presParOf" srcId="{BDB2967A-5C2D-4EA8-BC98-15D9D00F8077}" destId="{69236047-2BC8-4F6A-95EE-BF2E18237BC5}" srcOrd="7" destOrd="0" presId="urn:microsoft.com/office/officeart/2005/8/layout/list1"/>
    <dgm:cxn modelId="{E6EFCCE1-B212-46CF-8066-E432193330CD}" type="presParOf" srcId="{BDB2967A-5C2D-4EA8-BC98-15D9D00F8077}" destId="{5D747F76-89DB-433A-A232-4D233812D21C}" srcOrd="8" destOrd="0" presId="urn:microsoft.com/office/officeart/2005/8/layout/list1"/>
    <dgm:cxn modelId="{C057A253-9CD7-4258-A3C9-15F0EFEB0097}" type="presParOf" srcId="{5D747F76-89DB-433A-A232-4D233812D21C}" destId="{AA95AEA9-BBBB-48C0-9134-D3692133D7DB}" srcOrd="0" destOrd="0" presId="urn:microsoft.com/office/officeart/2005/8/layout/list1"/>
    <dgm:cxn modelId="{9F00F698-2DBF-4EAE-8FF2-34EB41B57804}" type="presParOf" srcId="{5D747F76-89DB-433A-A232-4D233812D21C}" destId="{F6839490-574B-4A85-BDF7-D32FC3902E07}" srcOrd="1" destOrd="0" presId="urn:microsoft.com/office/officeart/2005/8/layout/list1"/>
    <dgm:cxn modelId="{E92BE95B-F408-4DF6-9428-A37A9C583C1A}" type="presParOf" srcId="{BDB2967A-5C2D-4EA8-BC98-15D9D00F8077}" destId="{790485AB-8FB0-447C-A859-5EB5ED46EF99}" srcOrd="9" destOrd="0" presId="urn:microsoft.com/office/officeart/2005/8/layout/list1"/>
    <dgm:cxn modelId="{A6A199C1-B154-423A-A935-9AE165DA5FFD}" type="presParOf" srcId="{BDB2967A-5C2D-4EA8-BC98-15D9D00F8077}" destId="{985F6E42-F61F-4777-AED7-9075538755A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26157D-EC76-4765-B279-F2510808B153}" type="doc">
      <dgm:prSet loTypeId="urn:microsoft.com/office/officeart/2005/8/layout/hierarchy6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002E0FC-AA12-4B0E-955C-9D01DA01E4E0}">
      <dgm:prSet phldrT="[文字]"/>
      <dgm:spPr/>
      <dgm:t>
        <a:bodyPr/>
        <a:lstStyle/>
        <a:p>
          <a:r>
            <a:rPr lang="zh-TW" altLang="en-US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黃于哲</a:t>
          </a:r>
          <a:endParaRPr lang="zh-TW" altLang="en-US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D4C3C06C-57A0-4047-A295-01CE3A101D9F}" type="parTrans" cxnId="{F0EF163E-68B6-4E93-B539-8FD2014FA6C4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C6C5B2AD-684A-4058-9939-4F5B86DD4ECE}" type="sibTrans" cxnId="{F0EF163E-68B6-4E93-B539-8FD2014FA6C4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922CF332-958B-41C1-A849-BE505924A30D}">
      <dgm:prSet phldrT="[文字]"/>
      <dgm:spPr/>
      <dgm:t>
        <a:bodyPr/>
        <a:lstStyle/>
        <a:p>
          <a:r>
            <a:rPr lang="zh-TW" altLang="en-US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郭家豪</a:t>
          </a:r>
          <a:endParaRPr lang="zh-TW" altLang="en-US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AFDDE148-B9FE-4ABC-AC48-E68D8B885554}" type="parTrans" cxnId="{D563CD6D-0871-42EE-84D6-ADF65FADC27C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9484682C-C9F1-4890-8B77-D7D3C11F3E08}" type="sibTrans" cxnId="{D563CD6D-0871-42EE-84D6-ADF65FADC27C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8172CBDB-6340-446A-B08B-4FFFE5600D6E}">
      <dgm:prSet phldrT="[文字]"/>
      <dgm:spPr/>
      <dgm:t>
        <a:bodyPr/>
        <a:lstStyle/>
        <a:p>
          <a:r>
            <a:rPr lang="zh-TW" altLang="en-US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郭逸凡</a:t>
          </a:r>
          <a:endParaRPr lang="zh-TW" altLang="en-US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29CB2287-1A33-4DCA-B008-E25761D4FB04}" type="parTrans" cxnId="{DE2F358E-69C9-4F01-B095-4AA7AE03CB25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EF57DA2A-7FD0-4112-8B48-B79A372872C9}" type="sibTrans" cxnId="{DE2F358E-69C9-4F01-B095-4AA7AE03CB25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E14EEE18-2E75-4B78-A7BF-02BB9F80E0D2}">
      <dgm:prSet phldrT="[文字]"/>
      <dgm:spPr/>
      <dgm:t>
        <a:bodyPr/>
        <a:lstStyle/>
        <a:p>
          <a:r>
            <a:rPr lang="zh-TW" altLang="en-US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隊長</a:t>
          </a:r>
          <a:r>
            <a:rPr lang="en-US" altLang="zh-TW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-</a:t>
          </a:r>
          <a:r>
            <a:rPr lang="zh-TW" altLang="en-US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協助分配工作及後台</a:t>
          </a:r>
          <a:r>
            <a:rPr lang="zh-TW" altLang="en-US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分析管理</a:t>
          </a:r>
          <a:endParaRPr lang="zh-TW" altLang="en-US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657498B4-ED46-4047-9CA1-93CBCC6999FB}" type="parTrans" cxnId="{7B3F2DD2-6DF6-473B-A480-E4D8A439F4C8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0E3DB177-A801-4855-A4E5-BEFBEF920406}" type="sibTrans" cxnId="{7B3F2DD2-6DF6-473B-A480-E4D8A439F4C8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76EA78AD-FA4C-46A9-AA26-CD2B9F74FF2B}">
      <dgm:prSet phldrT="[文字]"/>
      <dgm:spPr/>
      <dgm:t>
        <a:bodyPr/>
        <a:lstStyle/>
        <a:p>
          <a:r>
            <a:rPr lang="zh-TW" altLang="en-US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數據分析、網路平台管理組</a:t>
          </a:r>
          <a:endParaRPr lang="zh-TW" altLang="en-US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72225145-17BB-4780-9406-2B3168232790}" type="parTrans" cxnId="{1DE73D4F-2B8A-45FE-8456-D3000ED83EAA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CF360E5D-576A-429E-B361-0D3534090065}" type="sibTrans" cxnId="{1DE73D4F-2B8A-45FE-8456-D3000ED83EAA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76CAEDC8-4831-4F22-B607-91BC52572F1A}">
      <dgm:prSet phldrT="[文字]"/>
      <dgm:spPr/>
      <dgm:t>
        <a:bodyPr/>
        <a:lstStyle/>
        <a:p>
          <a:r>
            <a:rPr lang="zh-TW" altLang="en-US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產品銷售組</a:t>
          </a:r>
          <a:endParaRPr lang="zh-TW" altLang="en-US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1967EB52-B5D5-43BD-A692-FD7E6F498A41}" type="parTrans" cxnId="{B3A4FEE3-FFB3-4087-9F56-431CB8AC0E73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A0F5967F-C8BE-4878-89E4-AA5617D6C583}" type="sibTrans" cxnId="{B3A4FEE3-FFB3-4087-9F56-431CB8AC0E73}">
      <dgm:prSet/>
      <dgm:spPr/>
      <dgm:t>
        <a:bodyPr/>
        <a:lstStyle/>
        <a:p>
          <a:endParaRPr lang="zh-TW" altLang="en-US" baseline="0">
            <a:latin typeface="Times New Roman" panose="02020603050405020304" pitchFamily="18" charset="0"/>
            <a:ea typeface="標楷體" panose="03000509000000000000" pitchFamily="65" charset="-120"/>
          </a:endParaRPr>
        </a:p>
      </dgm:t>
    </dgm:pt>
    <dgm:pt modelId="{D7288470-BD8C-4FBD-8466-011C871A51E5}" type="pres">
      <dgm:prSet presAssocID="{1926157D-EC76-4765-B279-F2510808B1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AF8381D-B072-4E76-B1C3-89DCF110CAB4}" type="pres">
      <dgm:prSet presAssocID="{1926157D-EC76-4765-B279-F2510808B153}" presName="hierFlow" presStyleCnt="0"/>
      <dgm:spPr/>
    </dgm:pt>
    <dgm:pt modelId="{C58D3EE7-EE68-4723-81EE-7B24C0CD9E01}" type="pres">
      <dgm:prSet presAssocID="{1926157D-EC76-4765-B279-F2510808B153}" presName="firstBuf" presStyleCnt="0"/>
      <dgm:spPr/>
    </dgm:pt>
    <dgm:pt modelId="{3344B52A-2640-42C3-9E31-0CE299BFDE9F}" type="pres">
      <dgm:prSet presAssocID="{1926157D-EC76-4765-B279-F2510808B15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2DF4E9F-2DA5-4A05-9B94-DDFB5DDC3E8E}" type="pres">
      <dgm:prSet presAssocID="{A002E0FC-AA12-4B0E-955C-9D01DA01E4E0}" presName="Name14" presStyleCnt="0"/>
      <dgm:spPr/>
    </dgm:pt>
    <dgm:pt modelId="{149FF178-8FAE-4EC0-8A8B-3D7AF1239B13}" type="pres">
      <dgm:prSet presAssocID="{A002E0FC-AA12-4B0E-955C-9D01DA01E4E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A03707E-9499-4E11-AB26-3BCA872308EB}" type="pres">
      <dgm:prSet presAssocID="{A002E0FC-AA12-4B0E-955C-9D01DA01E4E0}" presName="hierChild2" presStyleCnt="0"/>
      <dgm:spPr/>
    </dgm:pt>
    <dgm:pt modelId="{C9F8CB15-60F0-4173-BDE8-4967AC6E2A66}" type="pres">
      <dgm:prSet presAssocID="{AFDDE148-B9FE-4ABC-AC48-E68D8B885554}" presName="Name19" presStyleLbl="parChTrans1D2" presStyleIdx="0" presStyleCnt="1"/>
      <dgm:spPr/>
      <dgm:t>
        <a:bodyPr/>
        <a:lstStyle/>
        <a:p>
          <a:endParaRPr lang="zh-TW" altLang="en-US"/>
        </a:p>
      </dgm:t>
    </dgm:pt>
    <dgm:pt modelId="{128994A7-E4F3-4110-8CB3-EFFFF91A4D68}" type="pres">
      <dgm:prSet presAssocID="{922CF332-958B-41C1-A849-BE505924A30D}" presName="Name21" presStyleCnt="0"/>
      <dgm:spPr/>
    </dgm:pt>
    <dgm:pt modelId="{BEAC5789-51C4-4AE8-86AD-63CFCC41ACC4}" type="pres">
      <dgm:prSet presAssocID="{922CF332-958B-41C1-A849-BE505924A30D}" presName="level2Shape" presStyleLbl="node2" presStyleIdx="0" presStyleCnt="1"/>
      <dgm:spPr/>
      <dgm:t>
        <a:bodyPr/>
        <a:lstStyle/>
        <a:p>
          <a:endParaRPr lang="zh-TW" altLang="en-US"/>
        </a:p>
      </dgm:t>
    </dgm:pt>
    <dgm:pt modelId="{C8D0CE29-F956-4A56-922C-3E9D4E58DA72}" type="pres">
      <dgm:prSet presAssocID="{922CF332-958B-41C1-A849-BE505924A30D}" presName="hierChild3" presStyleCnt="0"/>
      <dgm:spPr/>
    </dgm:pt>
    <dgm:pt modelId="{F1ABF318-5A00-4AD6-ABFB-7AD6D41A9AD4}" type="pres">
      <dgm:prSet presAssocID="{29CB2287-1A33-4DCA-B008-E25761D4FB04}" presName="Name19" presStyleLbl="parChTrans1D3" presStyleIdx="0" presStyleCnt="1"/>
      <dgm:spPr/>
      <dgm:t>
        <a:bodyPr/>
        <a:lstStyle/>
        <a:p>
          <a:endParaRPr lang="zh-TW" altLang="en-US"/>
        </a:p>
      </dgm:t>
    </dgm:pt>
    <dgm:pt modelId="{97F2D991-65AA-4BAC-8FE7-650E54228957}" type="pres">
      <dgm:prSet presAssocID="{8172CBDB-6340-446A-B08B-4FFFE5600D6E}" presName="Name21" presStyleCnt="0"/>
      <dgm:spPr/>
    </dgm:pt>
    <dgm:pt modelId="{E166E24E-7150-4038-8EEB-7CDFB06F87FB}" type="pres">
      <dgm:prSet presAssocID="{8172CBDB-6340-446A-B08B-4FFFE5600D6E}" presName="level2Shape" presStyleLbl="node3" presStyleIdx="0" presStyleCnt="1"/>
      <dgm:spPr/>
      <dgm:t>
        <a:bodyPr/>
        <a:lstStyle/>
        <a:p>
          <a:endParaRPr lang="zh-TW" altLang="en-US"/>
        </a:p>
      </dgm:t>
    </dgm:pt>
    <dgm:pt modelId="{F9220AEA-96EC-42A7-A1F1-3FEA0FF38192}" type="pres">
      <dgm:prSet presAssocID="{8172CBDB-6340-446A-B08B-4FFFE5600D6E}" presName="hierChild3" presStyleCnt="0"/>
      <dgm:spPr/>
    </dgm:pt>
    <dgm:pt modelId="{413D5D99-98FF-4743-94A8-2DC2FE47F131}" type="pres">
      <dgm:prSet presAssocID="{1926157D-EC76-4765-B279-F2510808B153}" presName="bgShapesFlow" presStyleCnt="0"/>
      <dgm:spPr/>
    </dgm:pt>
    <dgm:pt modelId="{D665C379-3EBC-4CAA-BD3E-055A39729037}" type="pres">
      <dgm:prSet presAssocID="{E14EEE18-2E75-4B78-A7BF-02BB9F80E0D2}" presName="rectComp" presStyleCnt="0"/>
      <dgm:spPr/>
    </dgm:pt>
    <dgm:pt modelId="{DD02B52E-6FA0-4AFE-8896-C506D0C49020}" type="pres">
      <dgm:prSet presAssocID="{E14EEE18-2E75-4B78-A7BF-02BB9F80E0D2}" presName="bgRect" presStyleLbl="bgShp" presStyleIdx="0" presStyleCnt="3" custLinFactNeighborX="470" custLinFactNeighborY="3111"/>
      <dgm:spPr/>
      <dgm:t>
        <a:bodyPr/>
        <a:lstStyle/>
        <a:p>
          <a:endParaRPr lang="zh-TW" altLang="en-US"/>
        </a:p>
      </dgm:t>
    </dgm:pt>
    <dgm:pt modelId="{A8B7D00D-7F79-4696-BA42-05B2E35C8CBE}" type="pres">
      <dgm:prSet presAssocID="{E14EEE18-2E75-4B78-A7BF-02BB9F80E0D2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BA0B54-13A5-42F3-AE4C-FB048481E4FE}" type="pres">
      <dgm:prSet presAssocID="{E14EEE18-2E75-4B78-A7BF-02BB9F80E0D2}" presName="spComp" presStyleCnt="0"/>
      <dgm:spPr/>
    </dgm:pt>
    <dgm:pt modelId="{2967205C-9129-49AC-98E9-C1414F60DCBC}" type="pres">
      <dgm:prSet presAssocID="{E14EEE18-2E75-4B78-A7BF-02BB9F80E0D2}" presName="vSp" presStyleCnt="0"/>
      <dgm:spPr/>
    </dgm:pt>
    <dgm:pt modelId="{120394BE-FBFE-4B8C-B6EA-2F8A3FF91B12}" type="pres">
      <dgm:prSet presAssocID="{76EA78AD-FA4C-46A9-AA26-CD2B9F74FF2B}" presName="rectComp" presStyleCnt="0"/>
      <dgm:spPr/>
    </dgm:pt>
    <dgm:pt modelId="{6E77D4DF-DF75-465A-AF91-52B93B58B7DD}" type="pres">
      <dgm:prSet presAssocID="{76EA78AD-FA4C-46A9-AA26-CD2B9F74FF2B}" presName="bgRect" presStyleLbl="bgShp" presStyleIdx="1" presStyleCnt="3"/>
      <dgm:spPr/>
      <dgm:t>
        <a:bodyPr/>
        <a:lstStyle/>
        <a:p>
          <a:endParaRPr lang="zh-TW" altLang="en-US"/>
        </a:p>
      </dgm:t>
    </dgm:pt>
    <dgm:pt modelId="{A6ACC9BD-8FE8-4C97-9D31-B2ABB5FFB0CA}" type="pres">
      <dgm:prSet presAssocID="{76EA78AD-FA4C-46A9-AA26-CD2B9F74FF2B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1F105E-95B1-430C-B156-F76E783B64B1}" type="pres">
      <dgm:prSet presAssocID="{76EA78AD-FA4C-46A9-AA26-CD2B9F74FF2B}" presName="spComp" presStyleCnt="0"/>
      <dgm:spPr/>
    </dgm:pt>
    <dgm:pt modelId="{51AF1F97-0FE6-44B7-82B1-62C9403CB2A3}" type="pres">
      <dgm:prSet presAssocID="{76EA78AD-FA4C-46A9-AA26-CD2B9F74FF2B}" presName="vSp" presStyleCnt="0"/>
      <dgm:spPr/>
    </dgm:pt>
    <dgm:pt modelId="{A9D50B0B-54CD-4BF8-AB11-FC675C56FB9C}" type="pres">
      <dgm:prSet presAssocID="{76CAEDC8-4831-4F22-B607-91BC52572F1A}" presName="rectComp" presStyleCnt="0"/>
      <dgm:spPr/>
    </dgm:pt>
    <dgm:pt modelId="{B25D13D0-320E-41B0-A6FC-CE19444D3955}" type="pres">
      <dgm:prSet presAssocID="{76CAEDC8-4831-4F22-B607-91BC52572F1A}" presName="bgRect" presStyleLbl="bgShp" presStyleIdx="2" presStyleCnt="3"/>
      <dgm:spPr/>
      <dgm:t>
        <a:bodyPr/>
        <a:lstStyle/>
        <a:p>
          <a:endParaRPr lang="zh-TW" altLang="en-US"/>
        </a:p>
      </dgm:t>
    </dgm:pt>
    <dgm:pt modelId="{BEAB2E70-1201-4A14-AC37-45C6B0366618}" type="pres">
      <dgm:prSet presAssocID="{76CAEDC8-4831-4F22-B607-91BC52572F1A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DD24DE-0A4E-4D47-B1CF-4A22B52DA270}" type="presOf" srcId="{8172CBDB-6340-446A-B08B-4FFFE5600D6E}" destId="{E166E24E-7150-4038-8EEB-7CDFB06F87FB}" srcOrd="0" destOrd="0" presId="urn:microsoft.com/office/officeart/2005/8/layout/hierarchy6"/>
    <dgm:cxn modelId="{EFFC7AEA-E979-43D9-AA30-40B045223725}" type="presOf" srcId="{76EA78AD-FA4C-46A9-AA26-CD2B9F74FF2B}" destId="{A6ACC9BD-8FE8-4C97-9D31-B2ABB5FFB0CA}" srcOrd="1" destOrd="0" presId="urn:microsoft.com/office/officeart/2005/8/layout/hierarchy6"/>
    <dgm:cxn modelId="{B4AA1AE3-BB48-440E-8F55-A8396A38B777}" type="presOf" srcId="{29CB2287-1A33-4DCA-B008-E25761D4FB04}" destId="{F1ABF318-5A00-4AD6-ABFB-7AD6D41A9AD4}" srcOrd="0" destOrd="0" presId="urn:microsoft.com/office/officeart/2005/8/layout/hierarchy6"/>
    <dgm:cxn modelId="{B3A4FEE3-FFB3-4087-9F56-431CB8AC0E73}" srcId="{1926157D-EC76-4765-B279-F2510808B153}" destId="{76CAEDC8-4831-4F22-B607-91BC52572F1A}" srcOrd="3" destOrd="0" parTransId="{1967EB52-B5D5-43BD-A692-FD7E6F498A41}" sibTransId="{A0F5967F-C8BE-4878-89E4-AA5617D6C583}"/>
    <dgm:cxn modelId="{6031EFD1-1952-4224-8DF5-3A57EEBF9FF3}" type="presOf" srcId="{E14EEE18-2E75-4B78-A7BF-02BB9F80E0D2}" destId="{DD02B52E-6FA0-4AFE-8896-C506D0C49020}" srcOrd="0" destOrd="0" presId="urn:microsoft.com/office/officeart/2005/8/layout/hierarchy6"/>
    <dgm:cxn modelId="{99CAB858-8D1E-4FA4-9A62-573D377CE22E}" type="presOf" srcId="{AFDDE148-B9FE-4ABC-AC48-E68D8B885554}" destId="{C9F8CB15-60F0-4173-BDE8-4967AC6E2A66}" srcOrd="0" destOrd="0" presId="urn:microsoft.com/office/officeart/2005/8/layout/hierarchy6"/>
    <dgm:cxn modelId="{B35BC800-2BA2-438B-A675-7A75878A1A0E}" type="presOf" srcId="{76CAEDC8-4831-4F22-B607-91BC52572F1A}" destId="{BEAB2E70-1201-4A14-AC37-45C6B0366618}" srcOrd="1" destOrd="0" presId="urn:microsoft.com/office/officeart/2005/8/layout/hierarchy6"/>
    <dgm:cxn modelId="{40257BD0-642E-498A-AB81-A6C3746469C0}" type="presOf" srcId="{76EA78AD-FA4C-46A9-AA26-CD2B9F74FF2B}" destId="{6E77D4DF-DF75-465A-AF91-52B93B58B7DD}" srcOrd="0" destOrd="0" presId="urn:microsoft.com/office/officeart/2005/8/layout/hierarchy6"/>
    <dgm:cxn modelId="{F0EF163E-68B6-4E93-B539-8FD2014FA6C4}" srcId="{1926157D-EC76-4765-B279-F2510808B153}" destId="{A002E0FC-AA12-4B0E-955C-9D01DA01E4E0}" srcOrd="0" destOrd="0" parTransId="{D4C3C06C-57A0-4047-A295-01CE3A101D9F}" sibTransId="{C6C5B2AD-684A-4058-9939-4F5B86DD4ECE}"/>
    <dgm:cxn modelId="{7B3F2DD2-6DF6-473B-A480-E4D8A439F4C8}" srcId="{1926157D-EC76-4765-B279-F2510808B153}" destId="{E14EEE18-2E75-4B78-A7BF-02BB9F80E0D2}" srcOrd="1" destOrd="0" parTransId="{657498B4-ED46-4047-9CA1-93CBCC6999FB}" sibTransId="{0E3DB177-A801-4855-A4E5-BEFBEF920406}"/>
    <dgm:cxn modelId="{F2AE1223-BF98-4A66-B680-5AC82A2B58F4}" type="presOf" srcId="{922CF332-958B-41C1-A849-BE505924A30D}" destId="{BEAC5789-51C4-4AE8-86AD-63CFCC41ACC4}" srcOrd="0" destOrd="0" presId="urn:microsoft.com/office/officeart/2005/8/layout/hierarchy6"/>
    <dgm:cxn modelId="{DE2F358E-69C9-4F01-B095-4AA7AE03CB25}" srcId="{922CF332-958B-41C1-A849-BE505924A30D}" destId="{8172CBDB-6340-446A-B08B-4FFFE5600D6E}" srcOrd="0" destOrd="0" parTransId="{29CB2287-1A33-4DCA-B008-E25761D4FB04}" sibTransId="{EF57DA2A-7FD0-4112-8B48-B79A372872C9}"/>
    <dgm:cxn modelId="{22A44C79-55DD-4BA0-AA48-F5E5E0A66063}" type="presOf" srcId="{1926157D-EC76-4765-B279-F2510808B153}" destId="{D7288470-BD8C-4FBD-8466-011C871A51E5}" srcOrd="0" destOrd="0" presId="urn:microsoft.com/office/officeart/2005/8/layout/hierarchy6"/>
    <dgm:cxn modelId="{1DE73D4F-2B8A-45FE-8456-D3000ED83EAA}" srcId="{1926157D-EC76-4765-B279-F2510808B153}" destId="{76EA78AD-FA4C-46A9-AA26-CD2B9F74FF2B}" srcOrd="2" destOrd="0" parTransId="{72225145-17BB-4780-9406-2B3168232790}" sibTransId="{CF360E5D-576A-429E-B361-0D3534090065}"/>
    <dgm:cxn modelId="{75783655-EBC1-4307-A7D2-AE057652D12F}" type="presOf" srcId="{A002E0FC-AA12-4B0E-955C-9D01DA01E4E0}" destId="{149FF178-8FAE-4EC0-8A8B-3D7AF1239B13}" srcOrd="0" destOrd="0" presId="urn:microsoft.com/office/officeart/2005/8/layout/hierarchy6"/>
    <dgm:cxn modelId="{C6B22ADB-40F2-48DF-82C5-D64A5DB3B243}" type="presOf" srcId="{E14EEE18-2E75-4B78-A7BF-02BB9F80E0D2}" destId="{A8B7D00D-7F79-4696-BA42-05B2E35C8CBE}" srcOrd="1" destOrd="0" presId="urn:microsoft.com/office/officeart/2005/8/layout/hierarchy6"/>
    <dgm:cxn modelId="{D563CD6D-0871-42EE-84D6-ADF65FADC27C}" srcId="{A002E0FC-AA12-4B0E-955C-9D01DA01E4E0}" destId="{922CF332-958B-41C1-A849-BE505924A30D}" srcOrd="0" destOrd="0" parTransId="{AFDDE148-B9FE-4ABC-AC48-E68D8B885554}" sibTransId="{9484682C-C9F1-4890-8B77-D7D3C11F3E08}"/>
    <dgm:cxn modelId="{E65BDC8F-70FF-45C9-BF03-94DBB7B0792F}" type="presOf" srcId="{76CAEDC8-4831-4F22-B607-91BC52572F1A}" destId="{B25D13D0-320E-41B0-A6FC-CE19444D3955}" srcOrd="0" destOrd="0" presId="urn:microsoft.com/office/officeart/2005/8/layout/hierarchy6"/>
    <dgm:cxn modelId="{17E5F67B-FFB0-463C-A478-9BF63E0F4B0B}" type="presParOf" srcId="{D7288470-BD8C-4FBD-8466-011C871A51E5}" destId="{CAF8381D-B072-4E76-B1C3-89DCF110CAB4}" srcOrd="0" destOrd="0" presId="urn:microsoft.com/office/officeart/2005/8/layout/hierarchy6"/>
    <dgm:cxn modelId="{20D889B7-F144-421A-8F49-6D86A9B47D3C}" type="presParOf" srcId="{CAF8381D-B072-4E76-B1C3-89DCF110CAB4}" destId="{C58D3EE7-EE68-4723-81EE-7B24C0CD9E01}" srcOrd="0" destOrd="0" presId="urn:microsoft.com/office/officeart/2005/8/layout/hierarchy6"/>
    <dgm:cxn modelId="{F63A58C1-C7A8-44BF-B575-C1284989359B}" type="presParOf" srcId="{CAF8381D-B072-4E76-B1C3-89DCF110CAB4}" destId="{3344B52A-2640-42C3-9E31-0CE299BFDE9F}" srcOrd="1" destOrd="0" presId="urn:microsoft.com/office/officeart/2005/8/layout/hierarchy6"/>
    <dgm:cxn modelId="{3ABC8ED7-515C-4CE3-8AC5-F49863243939}" type="presParOf" srcId="{3344B52A-2640-42C3-9E31-0CE299BFDE9F}" destId="{62DF4E9F-2DA5-4A05-9B94-DDFB5DDC3E8E}" srcOrd="0" destOrd="0" presId="urn:microsoft.com/office/officeart/2005/8/layout/hierarchy6"/>
    <dgm:cxn modelId="{692C4FA0-74A2-44FE-B183-A1E70D9D61E1}" type="presParOf" srcId="{62DF4E9F-2DA5-4A05-9B94-DDFB5DDC3E8E}" destId="{149FF178-8FAE-4EC0-8A8B-3D7AF1239B13}" srcOrd="0" destOrd="0" presId="urn:microsoft.com/office/officeart/2005/8/layout/hierarchy6"/>
    <dgm:cxn modelId="{5759B931-F9A1-4479-84D7-0FA6A678A0D5}" type="presParOf" srcId="{62DF4E9F-2DA5-4A05-9B94-DDFB5DDC3E8E}" destId="{EA03707E-9499-4E11-AB26-3BCA872308EB}" srcOrd="1" destOrd="0" presId="urn:microsoft.com/office/officeart/2005/8/layout/hierarchy6"/>
    <dgm:cxn modelId="{6C5E9A93-2735-4D2F-9F29-45EE36065156}" type="presParOf" srcId="{EA03707E-9499-4E11-AB26-3BCA872308EB}" destId="{C9F8CB15-60F0-4173-BDE8-4967AC6E2A66}" srcOrd="0" destOrd="0" presId="urn:microsoft.com/office/officeart/2005/8/layout/hierarchy6"/>
    <dgm:cxn modelId="{B5BD939A-6AF1-4614-9BA5-22DBF1744933}" type="presParOf" srcId="{EA03707E-9499-4E11-AB26-3BCA872308EB}" destId="{128994A7-E4F3-4110-8CB3-EFFFF91A4D68}" srcOrd="1" destOrd="0" presId="urn:microsoft.com/office/officeart/2005/8/layout/hierarchy6"/>
    <dgm:cxn modelId="{F7F0935F-4F05-493C-896F-9101771A6AB6}" type="presParOf" srcId="{128994A7-E4F3-4110-8CB3-EFFFF91A4D68}" destId="{BEAC5789-51C4-4AE8-86AD-63CFCC41ACC4}" srcOrd="0" destOrd="0" presId="urn:microsoft.com/office/officeart/2005/8/layout/hierarchy6"/>
    <dgm:cxn modelId="{C84842D9-0CA3-4284-8D8B-9DB6F3AA7F2C}" type="presParOf" srcId="{128994A7-E4F3-4110-8CB3-EFFFF91A4D68}" destId="{C8D0CE29-F956-4A56-922C-3E9D4E58DA72}" srcOrd="1" destOrd="0" presId="urn:microsoft.com/office/officeart/2005/8/layout/hierarchy6"/>
    <dgm:cxn modelId="{DE504AD0-5963-4DEE-B3D8-A030658421BF}" type="presParOf" srcId="{C8D0CE29-F956-4A56-922C-3E9D4E58DA72}" destId="{F1ABF318-5A00-4AD6-ABFB-7AD6D41A9AD4}" srcOrd="0" destOrd="0" presId="urn:microsoft.com/office/officeart/2005/8/layout/hierarchy6"/>
    <dgm:cxn modelId="{60FCA014-C250-4E26-BAAE-28572CF8BD5C}" type="presParOf" srcId="{C8D0CE29-F956-4A56-922C-3E9D4E58DA72}" destId="{97F2D991-65AA-4BAC-8FE7-650E54228957}" srcOrd="1" destOrd="0" presId="urn:microsoft.com/office/officeart/2005/8/layout/hierarchy6"/>
    <dgm:cxn modelId="{BE8927B9-E12D-4B96-9940-489E6E0C2B87}" type="presParOf" srcId="{97F2D991-65AA-4BAC-8FE7-650E54228957}" destId="{E166E24E-7150-4038-8EEB-7CDFB06F87FB}" srcOrd="0" destOrd="0" presId="urn:microsoft.com/office/officeart/2005/8/layout/hierarchy6"/>
    <dgm:cxn modelId="{88CC457C-63FF-4197-AF04-8716CD1B63A5}" type="presParOf" srcId="{97F2D991-65AA-4BAC-8FE7-650E54228957}" destId="{F9220AEA-96EC-42A7-A1F1-3FEA0FF38192}" srcOrd="1" destOrd="0" presId="urn:microsoft.com/office/officeart/2005/8/layout/hierarchy6"/>
    <dgm:cxn modelId="{93902FCD-7D6E-4E39-BB18-6DE9082E9962}" type="presParOf" srcId="{D7288470-BD8C-4FBD-8466-011C871A51E5}" destId="{413D5D99-98FF-4743-94A8-2DC2FE47F131}" srcOrd="1" destOrd="0" presId="urn:microsoft.com/office/officeart/2005/8/layout/hierarchy6"/>
    <dgm:cxn modelId="{4BEF8FD2-19DA-4E9C-A095-D39B717DB137}" type="presParOf" srcId="{413D5D99-98FF-4743-94A8-2DC2FE47F131}" destId="{D665C379-3EBC-4CAA-BD3E-055A39729037}" srcOrd="0" destOrd="0" presId="urn:microsoft.com/office/officeart/2005/8/layout/hierarchy6"/>
    <dgm:cxn modelId="{E6A8D8A1-EB8E-4984-AB6F-78ED5777175F}" type="presParOf" srcId="{D665C379-3EBC-4CAA-BD3E-055A39729037}" destId="{DD02B52E-6FA0-4AFE-8896-C506D0C49020}" srcOrd="0" destOrd="0" presId="urn:microsoft.com/office/officeart/2005/8/layout/hierarchy6"/>
    <dgm:cxn modelId="{32460867-49E1-4ACC-8FC4-10CCC3B853FE}" type="presParOf" srcId="{D665C379-3EBC-4CAA-BD3E-055A39729037}" destId="{A8B7D00D-7F79-4696-BA42-05B2E35C8CBE}" srcOrd="1" destOrd="0" presId="urn:microsoft.com/office/officeart/2005/8/layout/hierarchy6"/>
    <dgm:cxn modelId="{5885C2F0-F842-4F57-97DE-AB06F0AB5A6D}" type="presParOf" srcId="{413D5D99-98FF-4743-94A8-2DC2FE47F131}" destId="{61BA0B54-13A5-42F3-AE4C-FB048481E4FE}" srcOrd="1" destOrd="0" presId="urn:microsoft.com/office/officeart/2005/8/layout/hierarchy6"/>
    <dgm:cxn modelId="{C656C7D4-9A11-429E-912A-3C34F7C81ECB}" type="presParOf" srcId="{61BA0B54-13A5-42F3-AE4C-FB048481E4FE}" destId="{2967205C-9129-49AC-98E9-C1414F60DCBC}" srcOrd="0" destOrd="0" presId="urn:microsoft.com/office/officeart/2005/8/layout/hierarchy6"/>
    <dgm:cxn modelId="{CBCD70AE-5BBC-466E-9DE5-3C2E5BF0D1C6}" type="presParOf" srcId="{413D5D99-98FF-4743-94A8-2DC2FE47F131}" destId="{120394BE-FBFE-4B8C-B6EA-2F8A3FF91B12}" srcOrd="2" destOrd="0" presId="urn:microsoft.com/office/officeart/2005/8/layout/hierarchy6"/>
    <dgm:cxn modelId="{33794B3F-57FE-47F7-80EF-B68F8FB87585}" type="presParOf" srcId="{120394BE-FBFE-4B8C-B6EA-2F8A3FF91B12}" destId="{6E77D4DF-DF75-465A-AF91-52B93B58B7DD}" srcOrd="0" destOrd="0" presId="urn:microsoft.com/office/officeart/2005/8/layout/hierarchy6"/>
    <dgm:cxn modelId="{6286E349-3FA8-4A3A-B6B4-00D4701E7CDD}" type="presParOf" srcId="{120394BE-FBFE-4B8C-B6EA-2F8A3FF91B12}" destId="{A6ACC9BD-8FE8-4C97-9D31-B2ABB5FFB0CA}" srcOrd="1" destOrd="0" presId="urn:microsoft.com/office/officeart/2005/8/layout/hierarchy6"/>
    <dgm:cxn modelId="{D179139E-E580-4FE5-9A15-E762464BEE7F}" type="presParOf" srcId="{413D5D99-98FF-4743-94A8-2DC2FE47F131}" destId="{FD1F105E-95B1-430C-B156-F76E783B64B1}" srcOrd="3" destOrd="0" presId="urn:microsoft.com/office/officeart/2005/8/layout/hierarchy6"/>
    <dgm:cxn modelId="{94DB7E55-7ABA-4F19-B83F-C779420D6CDE}" type="presParOf" srcId="{FD1F105E-95B1-430C-B156-F76E783B64B1}" destId="{51AF1F97-0FE6-44B7-82B1-62C9403CB2A3}" srcOrd="0" destOrd="0" presId="urn:microsoft.com/office/officeart/2005/8/layout/hierarchy6"/>
    <dgm:cxn modelId="{C73C078C-D0FE-4A6B-8658-9544C91F760B}" type="presParOf" srcId="{413D5D99-98FF-4743-94A8-2DC2FE47F131}" destId="{A9D50B0B-54CD-4BF8-AB11-FC675C56FB9C}" srcOrd="4" destOrd="0" presId="urn:microsoft.com/office/officeart/2005/8/layout/hierarchy6"/>
    <dgm:cxn modelId="{DEEE30D3-B180-48A1-86E2-53371539B952}" type="presParOf" srcId="{A9D50B0B-54CD-4BF8-AB11-FC675C56FB9C}" destId="{B25D13D0-320E-41B0-A6FC-CE19444D3955}" srcOrd="0" destOrd="0" presId="urn:microsoft.com/office/officeart/2005/8/layout/hierarchy6"/>
    <dgm:cxn modelId="{B75CF586-0914-4D44-B20E-DB99468626F6}" type="presParOf" srcId="{A9D50B0B-54CD-4BF8-AB11-FC675C56FB9C}" destId="{BEAB2E70-1201-4A14-AC37-45C6B036661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1E255-B2AE-4CD7-BFC3-B4DF13D08FE6}">
      <dsp:nvSpPr>
        <dsp:cNvPr id="0" name=""/>
        <dsp:cNvSpPr/>
      </dsp:nvSpPr>
      <dsp:spPr>
        <a:xfrm>
          <a:off x="0" y="479508"/>
          <a:ext cx="11162581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340" tIns="624840" rIns="8663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專業技能：</a:t>
          </a:r>
          <a:r>
            <a:rPr lang="zh-TW" altLang="en-US" sz="2000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企劃能力</a:t>
          </a:r>
          <a:r>
            <a:rPr lang="zh-TW" altLang="en-US" sz="2000" kern="1200" baseline="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組織籌畫</a:t>
          </a:r>
          <a:r>
            <a:rPr lang="zh-TW" altLang="en-US" sz="2000" kern="1200" baseline="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報表分析</a:t>
          </a:r>
          <a:r>
            <a:rPr lang="zh-TW" altLang="en-US" sz="2000" kern="1200" baseline="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計畫流程</a:t>
          </a:r>
          <a:r>
            <a:rPr lang="zh-TW" altLang="en-US" sz="2000" kern="1200" baseline="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資源整合</a:t>
          </a:r>
          <a:r>
            <a:rPr lang="zh-TW" altLang="en-US" sz="2000" kern="1200" baseline="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電子商務</a:t>
          </a:r>
          <a:r>
            <a:rPr lang="zh-TW" altLang="en-US" sz="2000" kern="1200" baseline="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等。</a:t>
          </a:r>
          <a:endParaRPr lang="zh-TW" altLang="en-US" sz="2000" kern="1200" baseline="0" dirty="0">
            <a:solidFill>
              <a:schemeClr val="bg1"/>
            </a:solidFill>
            <a:latin typeface="Times New Roman" panose="02020603050405020304" pitchFamily="18" charset="0"/>
            <a:ea typeface="標楷體" panose="03000509000000000000" pitchFamily="65" charset="-120"/>
          </a:endParaRPr>
        </a:p>
      </dsp:txBody>
      <dsp:txXfrm>
        <a:off x="0" y="479508"/>
        <a:ext cx="11162581" cy="1086750"/>
      </dsp:txXfrm>
    </dsp:sp>
    <dsp:sp modelId="{E4DFE2E0-1C1A-4944-82B1-880C72649E52}">
      <dsp:nvSpPr>
        <dsp:cNvPr id="0" name=""/>
        <dsp:cNvSpPr/>
      </dsp:nvSpPr>
      <dsp:spPr>
        <a:xfrm>
          <a:off x="558129" y="36708"/>
          <a:ext cx="10174357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343" tIns="0" rIns="295343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決策長 黃于哲 國際企業系 暨 財務金融系</a:t>
          </a:r>
          <a:r>
            <a:rPr lang="en-US" altLang="zh-TW" sz="3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(</a:t>
          </a:r>
          <a:r>
            <a:rPr lang="zh-TW" altLang="en-US" sz="3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雙主修</a:t>
          </a:r>
          <a:r>
            <a:rPr lang="en-US" altLang="zh-TW" sz="3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)</a:t>
          </a:r>
          <a:endParaRPr lang="zh-TW" altLang="en-US" sz="3000" kern="12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sp:txBody>
      <dsp:txXfrm>
        <a:off x="601360" y="79939"/>
        <a:ext cx="10087895" cy="799138"/>
      </dsp:txXfrm>
    </dsp:sp>
    <dsp:sp modelId="{29540225-578C-4A39-AA19-A2323F575CA9}">
      <dsp:nvSpPr>
        <dsp:cNvPr id="0" name=""/>
        <dsp:cNvSpPr/>
      </dsp:nvSpPr>
      <dsp:spPr>
        <a:xfrm>
          <a:off x="0" y="2171058"/>
          <a:ext cx="11162581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340" tIns="624840" rIns="8663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專業技能：</a:t>
          </a:r>
          <a:r>
            <a:rPr lang="zh-TW" altLang="en-US" sz="2000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新產品研發</a:t>
          </a:r>
          <a:r>
            <a:rPr lang="zh-TW" altLang="en-US" sz="2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數據分析</a:t>
          </a:r>
          <a:r>
            <a:rPr lang="zh-TW" altLang="en-US" sz="2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網路經營</a:t>
          </a:r>
          <a:r>
            <a:rPr lang="zh-TW" altLang="en-US" sz="2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網站架設</a:t>
          </a:r>
          <a:r>
            <a:rPr lang="zh-TW" altLang="en-US" sz="2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後臺系統處理</a:t>
          </a:r>
          <a:r>
            <a:rPr lang="zh-TW" altLang="en-US" sz="2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等。</a:t>
          </a:r>
          <a:endParaRPr lang="zh-TW" altLang="en-US" sz="2000" kern="12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sp:txBody>
      <dsp:txXfrm>
        <a:off x="0" y="2171058"/>
        <a:ext cx="11162581" cy="1086750"/>
      </dsp:txXfrm>
    </dsp:sp>
    <dsp:sp modelId="{F54F6575-3B96-4AEA-823E-92616F3E6E69}">
      <dsp:nvSpPr>
        <dsp:cNvPr id="0" name=""/>
        <dsp:cNvSpPr/>
      </dsp:nvSpPr>
      <dsp:spPr>
        <a:xfrm>
          <a:off x="557584" y="1728258"/>
          <a:ext cx="10598367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343" tIns="0" rIns="29534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數據分析</a:t>
          </a:r>
          <a:r>
            <a:rPr lang="en-US" altLang="zh-TW" sz="25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/</a:t>
          </a:r>
          <a:r>
            <a:rPr lang="zh-TW" altLang="en-US" sz="25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網路平台管理組 郭家豪 國際企業系 暨 財務金融系</a:t>
          </a:r>
          <a:r>
            <a:rPr lang="en-US" altLang="zh-TW" sz="25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(</a:t>
          </a:r>
          <a:r>
            <a:rPr lang="zh-TW" altLang="en-US" sz="25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雙主修</a:t>
          </a:r>
          <a:r>
            <a:rPr lang="en-US" altLang="zh-TW" sz="25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)</a:t>
          </a:r>
          <a:endParaRPr lang="zh-TW" altLang="en-US" sz="2500" kern="12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sp:txBody>
      <dsp:txXfrm>
        <a:off x="600815" y="1771489"/>
        <a:ext cx="10511905" cy="799138"/>
      </dsp:txXfrm>
    </dsp:sp>
    <dsp:sp modelId="{985F6E42-F61F-4777-AED7-9075538755A7}">
      <dsp:nvSpPr>
        <dsp:cNvPr id="0" name=""/>
        <dsp:cNvSpPr/>
      </dsp:nvSpPr>
      <dsp:spPr>
        <a:xfrm>
          <a:off x="0" y="3862609"/>
          <a:ext cx="11162581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340" tIns="624840" rIns="8663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專業技能：</a:t>
          </a:r>
          <a:r>
            <a:rPr lang="zh-TW" altLang="en-US" sz="2000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行銷能力</a:t>
          </a:r>
          <a:r>
            <a:rPr lang="zh-TW" altLang="en-US" sz="2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顧客追蹤</a:t>
          </a:r>
          <a:r>
            <a:rPr lang="zh-TW" altLang="en-US" sz="2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、</a:t>
          </a:r>
          <a:r>
            <a:rPr lang="zh-TW" altLang="en-US" sz="2000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rPr>
            <a:t>客群開發</a:t>
          </a:r>
          <a:r>
            <a:rPr lang="zh-TW" altLang="en-US" sz="20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等</a:t>
          </a:r>
          <a:endParaRPr lang="zh-TW" altLang="en-US" sz="2000" kern="12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sp:txBody>
      <dsp:txXfrm>
        <a:off x="0" y="3862609"/>
        <a:ext cx="11162581" cy="1086750"/>
      </dsp:txXfrm>
    </dsp:sp>
    <dsp:sp modelId="{F6839490-574B-4A85-BDF7-D32FC3902E07}">
      <dsp:nvSpPr>
        <dsp:cNvPr id="0" name=""/>
        <dsp:cNvSpPr/>
      </dsp:nvSpPr>
      <dsp:spPr>
        <a:xfrm>
          <a:off x="531421" y="3419809"/>
          <a:ext cx="10628423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343" tIns="0" rIns="29534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產品銷售組  郭逸凡 國際企業系</a:t>
          </a:r>
          <a:endParaRPr lang="zh-TW" altLang="en-US" sz="2500" kern="12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sp:txBody>
      <dsp:txXfrm>
        <a:off x="574652" y="3463040"/>
        <a:ext cx="10541961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D13D0-320E-41B0-A6FC-CE19444D3955}">
      <dsp:nvSpPr>
        <dsp:cNvPr id="0" name=""/>
        <dsp:cNvSpPr/>
      </dsp:nvSpPr>
      <dsp:spPr>
        <a:xfrm>
          <a:off x="0" y="4001673"/>
          <a:ext cx="11021355" cy="17136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產品銷售組</a:t>
          </a:r>
          <a:endParaRPr lang="zh-TW" altLang="en-US" sz="2800" kern="12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sp:txBody>
      <dsp:txXfrm>
        <a:off x="0" y="4001673"/>
        <a:ext cx="3306406" cy="1713678"/>
      </dsp:txXfrm>
    </dsp:sp>
    <dsp:sp modelId="{6E77D4DF-DF75-465A-AF91-52B93B58B7DD}">
      <dsp:nvSpPr>
        <dsp:cNvPr id="0" name=""/>
        <dsp:cNvSpPr/>
      </dsp:nvSpPr>
      <dsp:spPr>
        <a:xfrm>
          <a:off x="0" y="2000980"/>
          <a:ext cx="11021355" cy="17136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數據分析、網路平台管理組</a:t>
          </a:r>
          <a:endParaRPr lang="zh-TW" altLang="en-US" sz="2800" kern="12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sp:txBody>
      <dsp:txXfrm>
        <a:off x="0" y="2000980"/>
        <a:ext cx="3306406" cy="1713678"/>
      </dsp:txXfrm>
    </dsp:sp>
    <dsp:sp modelId="{DD02B52E-6FA0-4AFE-8896-C506D0C49020}">
      <dsp:nvSpPr>
        <dsp:cNvPr id="0" name=""/>
        <dsp:cNvSpPr/>
      </dsp:nvSpPr>
      <dsp:spPr>
        <a:xfrm>
          <a:off x="0" y="53600"/>
          <a:ext cx="11021355" cy="17136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隊長</a:t>
          </a:r>
          <a:r>
            <a:rPr lang="en-US" altLang="zh-TW" sz="28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-</a:t>
          </a:r>
          <a:r>
            <a:rPr lang="zh-TW" altLang="en-US" sz="28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協助分配工作及後台</a:t>
          </a:r>
          <a:r>
            <a:rPr lang="zh-TW" altLang="en-US" sz="28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分析管理</a:t>
          </a:r>
          <a:endParaRPr lang="zh-TW" altLang="en-US" sz="2800" kern="12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sp:txBody>
      <dsp:txXfrm>
        <a:off x="0" y="53600"/>
        <a:ext cx="3306406" cy="1713678"/>
      </dsp:txXfrm>
    </dsp:sp>
    <dsp:sp modelId="{149FF178-8FAE-4EC0-8A8B-3D7AF1239B13}">
      <dsp:nvSpPr>
        <dsp:cNvPr id="0" name=""/>
        <dsp:cNvSpPr/>
      </dsp:nvSpPr>
      <dsp:spPr>
        <a:xfrm>
          <a:off x="5977363" y="143795"/>
          <a:ext cx="2152608" cy="1435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黃于哲</a:t>
          </a:r>
          <a:endParaRPr lang="zh-TW" altLang="en-US" sz="4500" kern="12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sp:txBody>
      <dsp:txXfrm>
        <a:off x="6019395" y="185827"/>
        <a:ext cx="2068544" cy="1351008"/>
      </dsp:txXfrm>
    </dsp:sp>
    <dsp:sp modelId="{C9F8CB15-60F0-4173-BDE8-4967AC6E2A66}">
      <dsp:nvSpPr>
        <dsp:cNvPr id="0" name=""/>
        <dsp:cNvSpPr/>
      </dsp:nvSpPr>
      <dsp:spPr>
        <a:xfrm>
          <a:off x="7007947" y="1578867"/>
          <a:ext cx="91440" cy="574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0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C5789-51C4-4AE8-86AD-63CFCC41ACC4}">
      <dsp:nvSpPr>
        <dsp:cNvPr id="0" name=""/>
        <dsp:cNvSpPr/>
      </dsp:nvSpPr>
      <dsp:spPr>
        <a:xfrm>
          <a:off x="5977363" y="2152896"/>
          <a:ext cx="2152608" cy="14350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郭家豪</a:t>
          </a:r>
          <a:endParaRPr lang="zh-TW" altLang="en-US" sz="4500" kern="12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sp:txBody>
      <dsp:txXfrm>
        <a:off x="6019395" y="2194928"/>
        <a:ext cx="2068544" cy="1351008"/>
      </dsp:txXfrm>
    </dsp:sp>
    <dsp:sp modelId="{F1ABF318-5A00-4AD6-ABFB-7AD6D41A9AD4}">
      <dsp:nvSpPr>
        <dsp:cNvPr id="0" name=""/>
        <dsp:cNvSpPr/>
      </dsp:nvSpPr>
      <dsp:spPr>
        <a:xfrm>
          <a:off x="7007947" y="3587969"/>
          <a:ext cx="91440" cy="574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02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6E24E-7150-4038-8EEB-7CDFB06F87FB}">
      <dsp:nvSpPr>
        <dsp:cNvPr id="0" name=""/>
        <dsp:cNvSpPr/>
      </dsp:nvSpPr>
      <dsp:spPr>
        <a:xfrm>
          <a:off x="5977363" y="4161998"/>
          <a:ext cx="2152608" cy="14350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baseline="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郭逸凡</a:t>
          </a:r>
          <a:endParaRPr lang="zh-TW" altLang="en-US" sz="4500" kern="1200" baseline="0" dirty="0">
            <a:latin typeface="Times New Roman" panose="02020603050405020304" pitchFamily="18" charset="0"/>
            <a:ea typeface="標楷體" panose="03000509000000000000" pitchFamily="65" charset="-120"/>
          </a:endParaRPr>
        </a:p>
      </dsp:txBody>
      <dsp:txXfrm>
        <a:off x="6019395" y="4204030"/>
        <a:ext cx="2068544" cy="1351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7mxsFJpOU&amp;feature=youtu.be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vaiOFdUGF4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talk.tw/news/view/2018-03-27/118875" TargetMode="External"/><Relationship Id="rId2" Type="http://schemas.openxmlformats.org/officeDocument/2006/relationships/hyperlink" Target="https://www.ey.gov.tw/Page/9277F759E41CCD91/9bded5a5-0841-47d8-a893-b62b7472153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kesports.com/w20_20150623_b_h21_1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07414" y="1293963"/>
            <a:ext cx="8791575" cy="156039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撼動！電競時代</a:t>
            </a:r>
            <a:r>
              <a:rPr lang="en-US" altLang="zh-TW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~</a:t>
            </a: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91753" y="2696265"/>
            <a:ext cx="8791575" cy="3273214"/>
          </a:xfrm>
        </p:spPr>
        <p:txBody>
          <a:bodyPr>
            <a:noAutofit/>
          </a:bodyPr>
          <a:lstStyle/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學校：龍華科技大學</a:t>
            </a:r>
            <a:endParaRPr lang="en-US" altLang="zh-TW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系別：國際企業</a:t>
            </a:r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系</a:t>
            </a:r>
            <a:endParaRPr lang="en-US" altLang="zh-TW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隊長：黃于哲</a:t>
            </a:r>
            <a:endParaRPr lang="en-US" altLang="zh-TW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隊員</a:t>
            </a:r>
            <a:r>
              <a:rPr lang="zh-TW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郭家豪、郭逸凡</a:t>
            </a:r>
            <a:endParaRPr lang="en-US" altLang="zh-TW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/>
            <a:r>
              <a:rPr lang="zh-TW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指導老師：林為中 老師</a:t>
            </a:r>
            <a:endParaRPr lang="en-US" altLang="zh-TW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/>
            <a:endParaRPr lang="en-US" altLang="zh-TW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/>
            <a:endParaRPr lang="zh-TW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32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610276657"/>
              </p:ext>
            </p:extLst>
          </p:nvPr>
        </p:nvGraphicFramePr>
        <p:xfrm>
          <a:off x="1311215" y="1009291"/>
          <a:ext cx="9583948" cy="552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-54342"/>
            <a:ext cx="3881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貳、產品與運作模式</a:t>
            </a:r>
            <a:endParaRPr lang="en-US" altLang="zh-TW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sz="2000" i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93033" y="0"/>
            <a:ext cx="715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zh-TW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、競爭力分析</a:t>
            </a:r>
            <a:r>
              <a:rPr lang="en-US" altLang="zh-TW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波特五力分析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655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776" y="-28635"/>
            <a:ext cx="10265224" cy="7141822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0" y="-54342"/>
            <a:ext cx="3881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貳、產品與運作模式</a:t>
            </a:r>
            <a:endParaRPr lang="en-US" altLang="zh-TW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sz="2000" i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84604" y="2104845"/>
            <a:ext cx="1107996" cy="24930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四、營運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模式</a:t>
            </a:r>
          </a:p>
          <a:p>
            <a:endParaRPr lang="zh-TW" altLang="en-US" sz="3000" dirty="0"/>
          </a:p>
        </p:txBody>
      </p:sp>
      <p:grpSp>
        <p:nvGrpSpPr>
          <p:cNvPr id="4101" name="Group 10"/>
          <p:cNvGrpSpPr>
            <a:grpSpLocks/>
          </p:cNvGrpSpPr>
          <p:nvPr/>
        </p:nvGrpSpPr>
        <p:grpSpPr bwMode="auto">
          <a:xfrm>
            <a:off x="0" y="0"/>
            <a:ext cx="1376363" cy="298450"/>
            <a:chOff x="0" y="0"/>
            <a:chExt cx="2167" cy="469"/>
          </a:xfrm>
        </p:grpSpPr>
      </p:grpSp>
      <p:grpSp>
        <p:nvGrpSpPr>
          <p:cNvPr id="4097" name="Group 6"/>
          <p:cNvGrpSpPr>
            <a:grpSpLocks/>
          </p:cNvGrpSpPr>
          <p:nvPr/>
        </p:nvGrpSpPr>
        <p:grpSpPr bwMode="auto">
          <a:xfrm>
            <a:off x="0" y="0"/>
            <a:ext cx="1376363" cy="298450"/>
            <a:chOff x="0" y="0"/>
            <a:chExt cx="2167" cy="469"/>
          </a:xfrm>
        </p:grpSpPr>
      </p:grpSp>
    </p:spTree>
    <p:extLst>
      <p:ext uri="{BB962C8B-B14F-4D97-AF65-F5344CB8AC3E}">
        <p14:creationId xmlns:p14="http://schemas.microsoft.com/office/powerpoint/2010/main" val="395075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2" y="-54342"/>
            <a:ext cx="9905998" cy="147857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五、營收方式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1412" y="1344900"/>
            <a:ext cx="9905999" cy="3541714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由顧客詳細告知玩遊戲的風格，再由本團隊加以分析，為顧客打造個人專門的攻略，達成遊戲攻略客製化，而後再收取費用，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一套攻略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，包含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裝備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操作方法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地圖分析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角色分析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等，為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200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元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新台幣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特殊要求額外加費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，採取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計件式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收費，</a:t>
            </a:r>
            <a:r>
              <a:rPr lang="zh-TW" altLang="zh-TW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以量制價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單一客戶三件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角色、裝備、技能等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以上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給予折扣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而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遊戲版本號的更新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，導致遊戲的角色、裝備、技能等也會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隨之變動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，因此本團隊將會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詢問先前已購買產品之顧客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，是否需要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延續新產品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，若需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延續則收費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元</a:t>
            </a:r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新台幣。</a:t>
            </a:r>
          </a:p>
          <a:p>
            <a:r>
              <a:rPr lang="zh-TW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特殊需求：可能玩家針對某一裝備或角色等想特別的了解，則額外加費。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-54342"/>
            <a:ext cx="3881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貳、產品與運作模式</a:t>
            </a:r>
            <a:endParaRPr lang="en-US" altLang="zh-TW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sz="2000" i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664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0736" y="626180"/>
            <a:ext cx="9905999" cy="146324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2018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年亞洲運動會之電競比賽項目作為本組的產品目標，又以台灣主要使用遊戲用戶量較大的三個遊戲為主，分別為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&lt;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英雄聯盟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&gt;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&lt;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皇室戰爭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&gt;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&lt;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傳說對決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&gt;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92516" y="-17823"/>
            <a:ext cx="646331" cy="27512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參</a:t>
            </a:r>
            <a:r>
              <a:rPr lang="zh-TW" alt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、組內資源</a:t>
            </a:r>
            <a:endParaRPr lang="zh-TW" alt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53224" y="-120769"/>
            <a:ext cx="9905998" cy="908357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zh-TW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、資源來源</a:t>
            </a:r>
            <a:r>
              <a:rPr lang="en-US" altLang="zh-TW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產</a:t>
            </a:r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品</a:t>
            </a:r>
            <a:r>
              <a:rPr lang="zh-TW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資源</a:t>
            </a:r>
            <a:r>
              <a:rPr lang="en-US" altLang="zh-TW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遊戲選擇</a:t>
            </a: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4" y="2082172"/>
            <a:ext cx="11140743" cy="4500860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1578633" y="3983329"/>
            <a:ext cx="1583967" cy="1365046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235477" y="3983329"/>
            <a:ext cx="1431413" cy="1365047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739766" y="3983330"/>
            <a:ext cx="1592023" cy="1428022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9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3774" y="-336428"/>
            <a:ext cx="9905998" cy="1478570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一、資源來源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產品資源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遊戲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位階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3774" y="761720"/>
            <a:ext cx="6320437" cy="4839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團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隊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內成員分別在四個遊戲中，有各自專精的遊戲。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65622" y="-69580"/>
            <a:ext cx="646331" cy="27512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參</a:t>
            </a:r>
            <a:r>
              <a:rPr lang="zh-TW" alt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、組內資源</a:t>
            </a:r>
            <a:endParaRPr lang="zh-TW" alt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661" y="1663187"/>
            <a:ext cx="3895682" cy="49808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30" y="2240290"/>
            <a:ext cx="6683732" cy="409019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966130" y="1465975"/>
            <a:ext cx="2501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英雄聯盟</a:t>
            </a:r>
            <a:endParaRPr lang="zh-TW" altLang="en-US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98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49713" y="-78206"/>
            <a:ext cx="646331" cy="27512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參</a:t>
            </a:r>
            <a:r>
              <a:rPr lang="zh-TW" alt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、組內資源</a:t>
            </a:r>
            <a:endParaRPr lang="zh-TW" alt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46331" y="-442531"/>
            <a:ext cx="9905998" cy="1478570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一、資源來源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產品資源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遊戲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位階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31295" y="654429"/>
            <a:ext cx="2087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皇室戰爭</a:t>
            </a:r>
            <a:endParaRPr lang="zh-TW" altLang="en-US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62708" y="1323720"/>
            <a:ext cx="16914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皇室戰爭，共</a:t>
            </a:r>
            <a:r>
              <a:rPr lang="en-US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12</a:t>
            </a: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階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競技場，而比競技場更厲害的，稱之為</a:t>
            </a:r>
            <a:r>
              <a:rPr lang="en-US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&lt;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聯盟賽</a:t>
            </a:r>
            <a:r>
              <a:rPr lang="en-US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&gt;</a:t>
            </a:r>
          </a:p>
          <a:p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，組內隊員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在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級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菁英聯盟賽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。屬於皇室戰爭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居前的位階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en-US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86335" y="594378"/>
            <a:ext cx="2104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傳說對決</a:t>
            </a:r>
            <a:endParaRPr lang="zh-TW" altLang="en-US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99330" y="4801595"/>
            <a:ext cx="6115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傳說對決，為手機遊戲，但屬於亞洲熱門的手遊，已舉辦多次大型比賽，在此遊戲裡面的</a:t>
            </a:r>
            <a:r>
              <a:rPr lang="en-US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牌位，屬於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頂尖的位階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en-US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5"/>
          <a:stretch/>
        </p:blipFill>
        <p:spPr>
          <a:xfrm>
            <a:off x="5326024" y="1444161"/>
            <a:ext cx="3984820" cy="313928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844" y="1422759"/>
            <a:ext cx="2857500" cy="316068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5" y="1208427"/>
            <a:ext cx="3177857" cy="55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1632" y="-39681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zh-TW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、資源來源</a:t>
            </a:r>
            <a:r>
              <a:rPr lang="en-US" altLang="zh-TW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人力資源</a:t>
            </a: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8525" y="503931"/>
            <a:ext cx="10405981" cy="146849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團隊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成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員分別為來自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不同領域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、專長的資優生，所以各自提供了本身的專業技能，幫助組織營運，在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企劃能力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組織籌畫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數據分析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網路經營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後臺處理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及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產品銷售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上，有一定的專業程度。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71311" y="0"/>
            <a:ext cx="646331" cy="27512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參</a:t>
            </a:r>
            <a:r>
              <a:rPr lang="zh-TW" alt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、組內資源</a:t>
            </a:r>
            <a:endParaRPr lang="zh-TW" alt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877041143"/>
              </p:ext>
            </p:extLst>
          </p:nvPr>
        </p:nvGraphicFramePr>
        <p:xfrm>
          <a:off x="819508" y="1871932"/>
          <a:ext cx="11162581" cy="498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47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7510" y="-56711"/>
            <a:ext cx="9905998" cy="957312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zh-TW" alt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、組織架構</a:t>
            </a:r>
            <a:endParaRPr lang="zh-TW" altLang="en-US" sz="4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30414" y="-56711"/>
            <a:ext cx="646331" cy="27512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參</a:t>
            </a:r>
            <a:r>
              <a:rPr lang="zh-TW" alt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、組內資源</a:t>
            </a:r>
            <a:endParaRPr lang="zh-TW" alt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220272044"/>
              </p:ext>
            </p:extLst>
          </p:nvPr>
        </p:nvGraphicFramePr>
        <p:xfrm>
          <a:off x="736448" y="883568"/>
          <a:ext cx="11021356" cy="571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544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2" y="0"/>
            <a:ext cx="9905998" cy="888521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一、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官方網站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366" y="444260"/>
            <a:ext cx="9905999" cy="700747"/>
          </a:xfrm>
        </p:spPr>
        <p:txBody>
          <a:bodyPr>
            <a:no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官方網站上，所許多遊戲可任君選擇。</a:t>
            </a:r>
            <a:endParaRPr lang="en-US" altLang="zh-TW" sz="20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團隊會不定時的更新各網資訊，以便客戶查詢。</a:t>
            </a:r>
            <a:endParaRPr lang="zh-TW" altLang="en-US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140500" y="-59805"/>
            <a:ext cx="677108" cy="37346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肆</a:t>
            </a:r>
            <a:r>
              <a:rPr lang="zh-TW" alt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三大平台介紹</a:t>
            </a:r>
            <a:endParaRPr lang="zh-TW" alt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9" y="1332780"/>
            <a:ext cx="5754469" cy="531818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36" y="1332781"/>
            <a:ext cx="5877464" cy="53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149126" y="-43130"/>
            <a:ext cx="677108" cy="37346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肆</a:t>
            </a:r>
            <a:r>
              <a:rPr lang="zh-TW" alt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三大平台介紹</a:t>
            </a:r>
            <a:endParaRPr lang="zh-TW" alt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205090" y="-18875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Facebook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粉絲團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1265" y="342832"/>
            <a:ext cx="2137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定期在</a:t>
            </a:r>
            <a:r>
              <a:rPr lang="en-US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FB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粉絲團上分享自製的影片，吸引目光。</a:t>
            </a:r>
            <a:endParaRPr lang="zh-TW" altLang="en-US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1990" y="1649899"/>
            <a:ext cx="2137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因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本團</a:t>
            </a: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隊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主要顧客群為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男性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zh-TW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年齡層大約於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15~25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歲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，所以</a:t>
            </a:r>
            <a:r>
              <a:rPr lang="zh-TW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主題</a:t>
            </a:r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</a:t>
            </a:r>
            <a:r>
              <a:rPr lang="zh-TW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介紹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1989~2008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r>
              <a:rPr lang="zh-TW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電腦遊戲，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並</a:t>
            </a:r>
            <a:r>
              <a:rPr lang="zh-TW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利用</a:t>
            </a:r>
            <a:r>
              <a:rPr lang="zh-TW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童年電腦遊戲</a:t>
            </a:r>
            <a:r>
              <a:rPr lang="zh-TW" altLang="zh-TW" sz="2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喚起顧客的童年</a:t>
            </a:r>
            <a:r>
              <a:rPr lang="zh-TW" altLang="zh-TW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回憶</a:t>
            </a:r>
            <a:r>
              <a:rPr lang="zh-TW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，並逐漸透露出電子遊戲環境的演變。</a:t>
            </a:r>
            <a:endParaRPr lang="zh-TW" altLang="zh-TW" sz="2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83" y="645241"/>
            <a:ext cx="9105030" cy="544135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005543" y="6086593"/>
            <a:ext cx="715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本影片已放置於雲端競賽資料區</a:t>
            </a: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www.youtube.com/watch?v=eP7mxsFJpOU&amp;feature=youtu.be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22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0795" y="1512640"/>
            <a:ext cx="10807932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食衣住行育</a:t>
            </a:r>
            <a:r>
              <a:rPr lang="zh-TW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樂</a:t>
            </a:r>
            <a:r>
              <a:rPr lang="zh-TW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，現代社會人們愈加重視</a:t>
            </a:r>
            <a:r>
              <a:rPr lang="en-US" altLang="zh-TW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&lt;</a:t>
            </a:r>
            <a:r>
              <a:rPr lang="zh-TW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樂</a:t>
            </a:r>
            <a:r>
              <a:rPr lang="en-US" altLang="zh-TW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&gt;</a:t>
            </a:r>
            <a:r>
              <a:rPr lang="zh-TW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。致使電競產業蓬勃發展</a:t>
            </a:r>
            <a:r>
              <a:rPr lang="en-US" altLang="zh-TW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~~~</a:t>
            </a:r>
          </a:p>
          <a:p>
            <a:pPr marL="0" indent="0" algn="ctr">
              <a:buNone/>
            </a:pPr>
            <a:endParaRPr lang="en-US" altLang="zh-TW" sz="4000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4000" b="1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05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1412" y="161317"/>
            <a:ext cx="9905998" cy="855323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二、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Facebook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粉絲團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552" y="588978"/>
            <a:ext cx="2768727" cy="3541714"/>
          </a:xfrm>
        </p:spPr>
        <p:txBody>
          <a:bodyPr>
            <a:noAutofit/>
          </a:bodyPr>
          <a:lstStyle/>
          <a:p>
            <a:r>
              <a:rPr lang="zh-TW" alt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會定時以</a:t>
            </a:r>
            <a:r>
              <a:rPr lang="zh-TW" alt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時間較短的廣告</a:t>
            </a:r>
            <a:r>
              <a:rPr lang="zh-TW" alt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，吸引比較忙碌的人，停下腳步收看。</a:t>
            </a:r>
            <a:endParaRPr lang="zh-TW" altLang="en-US" sz="25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149126" y="0"/>
            <a:ext cx="677108" cy="37346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肆</a:t>
            </a:r>
            <a:r>
              <a:rPr lang="zh-TW" alt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三大平台介紹</a:t>
            </a:r>
            <a:endParaRPr lang="zh-TW" alt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6755" y="2738003"/>
            <a:ext cx="238075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主題先以能</a:t>
            </a:r>
            <a:r>
              <a:rPr lang="zh-TW" altLang="zh-TW" sz="25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喚起童年回憶的卡通圖片</a:t>
            </a:r>
            <a:r>
              <a:rPr lang="zh-TW" altLang="zh-TW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，運用</a:t>
            </a:r>
            <a:r>
              <a:rPr lang="zh-TW" altLang="zh-TW" sz="25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反問顧客的方法</a:t>
            </a:r>
            <a:r>
              <a:rPr lang="zh-TW" altLang="zh-TW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，加深顧客對童年遊戲的回憶。</a:t>
            </a:r>
            <a:endParaRPr lang="zh-TW" altLang="en-US" sz="25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05" y="752880"/>
            <a:ext cx="8983597" cy="500207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768902" y="5918860"/>
            <a:ext cx="406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本影片已放置於雲端競賽資料區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youtu.be/FvaiOFdUGF4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15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44" y="794866"/>
            <a:ext cx="3532700" cy="4682975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1" y="794867"/>
            <a:ext cx="4109060" cy="2165906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052467" y="83311"/>
            <a:ext cx="9905998" cy="1028253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三、部落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格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73222" y="5536994"/>
            <a:ext cx="5988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痞客幫因較少人使用的關係，所以電競資訊快報部落格的人氣度不高。</a:t>
            </a:r>
            <a:endParaRPr lang="zh-TW" altLang="en-US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166070" y="0"/>
            <a:ext cx="677108" cy="37346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肆</a:t>
            </a:r>
            <a:r>
              <a:rPr lang="zh-TW" alt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三大平台介紹</a:t>
            </a:r>
            <a:endParaRPr lang="zh-TW" alt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11" y="2996555"/>
            <a:ext cx="4109060" cy="248128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1648" y="817045"/>
            <a:ext cx="3438442" cy="46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3776" y="-68286"/>
            <a:ext cx="9905998" cy="882478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一、數據分析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492933" y="0"/>
            <a:ext cx="1107996" cy="17836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伍</a:t>
            </a:r>
            <a:r>
              <a:rPr lang="zh-TW" alt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成效</a:t>
            </a:r>
            <a:endParaRPr lang="en-US" altLang="zh-TW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sz="3000" i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6" y="1863222"/>
            <a:ext cx="5549397" cy="33643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91" y="1863222"/>
            <a:ext cx="5563704" cy="336438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992037" y="733331"/>
            <a:ext cx="64353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針對用戶主要使用的平台</a:t>
            </a:r>
            <a:r>
              <a:rPr lang="en-US" altLang="zh-TW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FB</a:t>
            </a:r>
            <a:r>
              <a:rPr lang="zh-TW" alt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粉絲團數據分析。</a:t>
            </a:r>
            <a:endParaRPr lang="zh-TW" altLang="en-US" sz="25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14" y="19533"/>
            <a:ext cx="1384344" cy="177540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282" y="0"/>
            <a:ext cx="2479718" cy="177540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983259" y="5315427"/>
            <a:ext cx="10952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根據數據統計，至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2018/4/27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後，每一有新文張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PO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出，大約會有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40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人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/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天的點擊。尤其在</a:t>
            </a:r>
            <a:r>
              <a:rPr lang="en-US" altLang="zh-TW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2018/4/30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推出</a:t>
            </a:r>
            <a:r>
              <a:rPr lang="en-US" altLang="zh-TW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30</a:t>
            </a:r>
            <a:r>
              <a:rPr lang="zh-TW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秒廣告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，當日便</a:t>
            </a:r>
            <a:r>
              <a:rPr lang="zh-TW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突破一天</a:t>
            </a:r>
            <a:r>
              <a:rPr lang="en-US" altLang="zh-TW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60</a:t>
            </a:r>
            <a:r>
              <a:rPr lang="zh-TW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人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以上</a:t>
            </a:r>
            <a:r>
              <a:rPr lang="zh-TW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r>
              <a:rPr lang="zh-TW" alt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點擊。</a:t>
            </a:r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36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2786" y="0"/>
            <a:ext cx="9905998" cy="147857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二、預期效益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2785" y="1630969"/>
            <a:ext cx="9905999" cy="3541714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在剛起步時先求穩不求快，先以打知名度為優先，使本網站的名聲廣為人知後，致顧客對於本組網站的印象更為深刻。至於，成熟時，已漸漸平穩，步伐可以稍微加快，可以增加行銷手段，擴大經濟效益。最後，衰退期，以合作的方式，作為行銷手段，並減低成本支出以及穩固客源，達成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現代網路行銷的成功案例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-492933" y="0"/>
            <a:ext cx="1107996" cy="17836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伍</a:t>
            </a:r>
            <a:r>
              <a:rPr lang="zh-TW" alt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成效</a:t>
            </a:r>
            <a:endParaRPr lang="en-US" altLang="zh-TW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sz="3000" i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6439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4159" y="1386846"/>
            <a:ext cx="9905999" cy="3541714"/>
          </a:xfrm>
        </p:spPr>
        <p:txBody>
          <a:bodyPr>
            <a:noAutofit/>
          </a:bodyPr>
          <a:lstStyle/>
          <a:p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本團隊不僅試圖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為遊戲玩家打造專屬的攻略</a:t>
            </a:r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率先提出線上遊戲家教的創新服務</a:t>
            </a:r>
            <a:endParaRPr lang="en-US" altLang="zh-TW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讓新手與中低階玩家有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美好的電競遊戲學習體驗</a:t>
            </a:r>
            <a:endParaRPr lang="en-US" altLang="zh-TW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讓玩家</a:t>
            </a:r>
            <a:r>
              <a:rPr lang="en-US" altLang="zh-TW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0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家長了解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電競是一項正向且富有教育意義</a:t>
            </a:r>
            <a:endParaRPr lang="en-US" altLang="zh-TW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的休閒活動 </a:t>
            </a:r>
            <a:r>
              <a:rPr lang="en-US" altLang="zh-TW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精準反應、執行策略、團隊合作</a:t>
            </a:r>
            <a:r>
              <a:rPr lang="en-US" altLang="zh-TW" sz="3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zh-TW" altLang="en-US" sz="3000" dirty="0"/>
          </a:p>
        </p:txBody>
      </p:sp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779104" y="370936"/>
            <a:ext cx="990599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陸</a:t>
            </a:r>
            <a:r>
              <a:rPr lang="zh-TW" alt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結論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938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8721" y="-470366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目錄</a:t>
            </a:r>
            <a:endParaRPr lang="zh-TW" altLang="en-US" sz="5000" b="1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5078" y="394146"/>
            <a:ext cx="4296257" cy="1666728"/>
          </a:xfrm>
        </p:spPr>
        <p:txBody>
          <a:bodyPr>
            <a:noAutofit/>
          </a:bodyPr>
          <a:lstStyle/>
          <a:p>
            <a:r>
              <a:rPr lang="zh-TW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壹、創新企劃發</a:t>
            </a:r>
            <a:r>
              <a: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想</a:t>
            </a:r>
            <a:endParaRPr lang="en-US" altLang="zh-TW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一、政府政策與社會發展</a:t>
            </a:r>
            <a:endParaRPr lang="en-US" altLang="zh-TW" sz="25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二、用戶客群</a:t>
            </a:r>
            <a:endParaRPr lang="en-US" altLang="zh-TW" sz="25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en-US" altLang="zh-TW" sz="25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5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sz="25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75463" y="4367887"/>
            <a:ext cx="66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參</a:t>
            </a:r>
            <a:r>
              <a:rPr lang="zh-TW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組內資源</a:t>
            </a:r>
            <a:endParaRPr lang="en-US" altLang="zh-TW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一、資源來源</a:t>
            </a:r>
            <a:endParaRPr lang="en-US" altLang="zh-TW" sz="25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TW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產品資源</a:t>
            </a:r>
            <a:r>
              <a:rPr lang="en-US" altLang="zh-TW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遊戲選擇與遊戲位階</a:t>
            </a:r>
            <a:endParaRPr lang="en-US" altLang="zh-TW" sz="25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</a:t>
            </a:r>
            <a:r>
              <a:rPr lang="en-US" altLang="zh-TW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人力資源</a:t>
            </a:r>
            <a:endParaRPr lang="en-US" altLang="zh-TW" sz="25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二、組織架構</a:t>
            </a:r>
            <a:endParaRPr lang="en-US" altLang="zh-TW" sz="25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endParaRPr lang="zh-TW" altLang="en-US" sz="25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513359" y="413627"/>
            <a:ext cx="5578567" cy="2367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肆</a:t>
            </a:r>
            <a:r>
              <a:rPr lang="zh-TW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三大平台</a:t>
            </a:r>
            <a:r>
              <a:rPr lang="zh-TW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介紹</a:t>
            </a:r>
            <a:endParaRPr lang="en-US" altLang="zh-TW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一、官方網站</a:t>
            </a:r>
            <a:endParaRPr lang="en-US" altLang="zh-TW" sz="25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二、</a:t>
            </a:r>
            <a:r>
              <a:rPr lang="en-US" altLang="zh-TW" sz="2500" dirty="0" err="1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FaceBook</a:t>
            </a:r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粉絲團</a:t>
            </a:r>
            <a:endParaRPr lang="en-US" altLang="zh-TW" sz="25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三、痞客邦部落格</a:t>
            </a:r>
            <a:endParaRPr lang="en-US" altLang="zh-TW" sz="25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endParaRPr lang="zh-TW" altLang="en-US" sz="25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602572" y="2461981"/>
            <a:ext cx="3237857" cy="1905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伍</a:t>
            </a:r>
            <a:r>
              <a:rPr lang="zh-TW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成效</a:t>
            </a:r>
            <a:endParaRPr lang="en-US" altLang="zh-TW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一</a:t>
            </a:r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、數據分析</a:t>
            </a:r>
            <a:endParaRPr lang="en-US" altLang="zh-TW" sz="25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二、預期效益</a:t>
            </a:r>
            <a:endParaRPr lang="en-US" altLang="zh-TW" sz="25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endParaRPr lang="zh-TW" altLang="en-US" sz="25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602572" y="4849684"/>
            <a:ext cx="3088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陸</a:t>
            </a:r>
            <a:r>
              <a:rPr lang="zh-TW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、結論</a:t>
            </a:r>
            <a:endParaRPr lang="zh-TW" alt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94353" y="2060874"/>
            <a:ext cx="48397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貳、產品與運作模式</a:t>
            </a:r>
            <a:endParaRPr lang="en-US" altLang="zh-TW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一、產品介紹</a:t>
            </a:r>
            <a:endParaRPr lang="en-US" altLang="zh-TW" sz="25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</a:t>
            </a:r>
            <a:r>
              <a:rPr lang="zh-TW" alt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、產品核心價值</a:t>
            </a:r>
            <a:endParaRPr lang="en-US" altLang="zh-TW" sz="25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zh-TW" alt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、競爭力分析</a:t>
            </a:r>
            <a:endParaRPr lang="en-US" altLang="zh-TW" sz="25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四、營運模式</a:t>
            </a:r>
            <a:endParaRPr lang="en-US" altLang="zh-TW" sz="250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5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五</a:t>
            </a:r>
            <a:r>
              <a:rPr lang="zh-TW" altLang="en-US" sz="25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、營收方式</a:t>
            </a:r>
            <a:endParaRPr lang="zh-TW" altLang="en-US" sz="25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44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5753" y="-69011"/>
            <a:ext cx="9905998" cy="965589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一、政府政策與社會發展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3773" y="763147"/>
            <a:ext cx="10392106" cy="4973419"/>
          </a:xfrm>
        </p:spPr>
        <p:txBody>
          <a:bodyPr>
            <a:noAutofit/>
          </a:bodyPr>
          <a:lstStyle/>
          <a:p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目前，全世界</a:t>
            </a: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多個國家</a:t>
            </a: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將電子競技列為正式運動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項目。</a:t>
            </a:r>
            <a:endParaRPr lang="en-US" altLang="zh-TW" sz="3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台灣電競在</a:t>
            </a:r>
            <a:r>
              <a:rPr lang="en-US" altLang="zh-TW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2017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已通過</a:t>
            </a:r>
            <a:r>
              <a:rPr lang="en-US" altLang="zh-TW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運動產業發展條例</a:t>
            </a:r>
            <a:r>
              <a:rPr lang="en-US" altLang="zh-TW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台灣目前任何縣市首長，紛紛在自己所屬的縣市內推出電競館，</a:t>
            </a:r>
            <a:r>
              <a:rPr lang="en-US" altLang="zh-TW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000" dirty="0" err="1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TeSL</a:t>
            </a: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台灣電競股份有限公司投注</a:t>
            </a:r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當地高雄市府合作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電競遊戲相關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科系</a:t>
            </a: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越來越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多。</a:t>
            </a:r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電競已然成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青年化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的趨勢，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</a:t>
            </a: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與各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大專院校</a:t>
            </a:r>
            <a:r>
              <a:rPr lang="zh-TW" altLang="en-US" sz="3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都積極規劃各項電競</a:t>
            </a:r>
            <a:r>
              <a:rPr lang="zh-TW" altLang="en-US" sz="30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活動。</a:t>
            </a:r>
            <a:endParaRPr lang="zh-TW" altLang="en-US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0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646331" cy="27512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壹</a:t>
            </a:r>
            <a:r>
              <a:rPr lang="zh-TW" alt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、未來前景</a:t>
            </a:r>
            <a:endParaRPr lang="zh-TW" alt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93502" y="5830060"/>
            <a:ext cx="12013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資料來源：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成運動產業條例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hlinkClick r:id="rId2"/>
              </a:rPr>
              <a:t>https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hlinkClick r:id="rId2"/>
              </a:rPr>
              <a:t>://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hlinkClick r:id="rId2"/>
              </a:rPr>
              <a:t>www.ey.gov.tw/Page/9277F759E41CCD91/9bded5a5-0841-47d8-a893-b62b7472153c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</a:rPr>
              <a:t>TeSL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與高雄市府合作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hlinkClick r:id="rId3"/>
              </a:rPr>
              <a:t>https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hlinkClick r:id="rId3"/>
              </a:rPr>
              <a:t>://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hlinkClick r:id="rId3"/>
              </a:rPr>
              <a:t>newtalk.tw/news/view/2018-03-27/118875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44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27676" y="-224356"/>
            <a:ext cx="9905998" cy="1050484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二、用戶客群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27676" y="653600"/>
            <a:ext cx="9905999" cy="3349057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電競產業在全球蓬勃發展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2017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年底，全世界電競人口將成長至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億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9,000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萬人；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2019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年底，電競產業產值也將高達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億美元。目前全球電競玩家每月約有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億人口，台灣也有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600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至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700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萬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人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潛在客群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以目前亞洲很夯的遊戲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&lt;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英雄聯盟</a:t>
            </a:r>
            <a:r>
              <a:rPr lang="en-US" altLang="zh-TW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&gt;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為主體，本團隊將目標客群設為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男性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，年齡層大約於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15~25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歲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646331" cy="27512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壹</a:t>
            </a:r>
            <a:r>
              <a:rPr lang="zh-TW" alt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、未來前景</a:t>
            </a:r>
            <a:endParaRPr lang="zh-TW" altLang="en-US" sz="3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82" y="2956176"/>
            <a:ext cx="5816349" cy="390182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643004" y="6228271"/>
            <a:ext cx="5057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資料來源：</a:t>
            </a:r>
            <a:r>
              <a:rPr lang="en-US" altLang="zh-TW" u="sng" dirty="0">
                <a:latin typeface="Times New Roman" panose="02020603050405020304" pitchFamily="18" charset="0"/>
                <a:ea typeface="標楷體" panose="03000509000000000000" pitchFamily="65" charset="-120"/>
                <a:hlinkClick r:id="rId3"/>
              </a:rPr>
              <a:t> http://hkesports.com/w20_20150623_b_h21_1/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44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1545" y="236301"/>
            <a:ext cx="3120036" cy="73583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</a:t>
            </a: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產品介紹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243754"/>
              </p:ext>
            </p:extLst>
          </p:nvPr>
        </p:nvGraphicFramePr>
        <p:xfrm>
          <a:off x="2229517" y="1531535"/>
          <a:ext cx="9223851" cy="47164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470587"/>
                <a:gridCol w="6753264"/>
              </a:tblGrid>
              <a:tr h="723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000" kern="100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產品特性</a:t>
                      </a:r>
                      <a:endParaRPr lang="zh-TW" sz="3000" kern="100" baseline="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000" kern="100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說明</a:t>
                      </a:r>
                      <a:endParaRPr lang="zh-TW" sz="3000" kern="100" baseline="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91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000" kern="100" baseline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獨特性產品</a:t>
                      </a:r>
                      <a:endParaRPr lang="zh-TW" sz="3000" kern="100" baseline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000" kern="100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客製化遊戲攻略</a:t>
                      </a:r>
                      <a:endParaRPr lang="zh-TW" sz="3000" kern="100" baseline="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5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000" kern="100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個別化裝備配套</a:t>
                      </a:r>
                      <a:endParaRPr lang="zh-TW" sz="3000" kern="100" baseline="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000" kern="100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為顧客專研一套遊戲裝備</a:t>
                      </a:r>
                      <a:endParaRPr lang="zh-TW" sz="3000" kern="100" baseline="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50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000" kern="100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貼心服務</a:t>
                      </a:r>
                      <a:endParaRPr lang="zh-TW" sz="3000" kern="100" baseline="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000" kern="100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定時紀錄、關心玩家遊戲進度，並秉持熱忱的服務態度與</a:t>
                      </a:r>
                      <a:r>
                        <a:rPr lang="zh-TW" sz="3000" kern="1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顧客聯繫</a:t>
                      </a:r>
                      <a:endParaRPr lang="zh-TW" sz="3000" kern="1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3153462" y="604216"/>
            <a:ext cx="650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為顧客創造獨一無二的遊戲攻略，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&lt;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客製化遊戲攻略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&gt;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，以數位的方式，找出玩家的風格，再搭配遊戲裝備、角色、技能等。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721" y="69011"/>
            <a:ext cx="3881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貳、產品與運作模式</a:t>
            </a:r>
            <a:endParaRPr lang="en-US" altLang="zh-TW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sz="2000" i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875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7896" y="0"/>
            <a:ext cx="9905998" cy="1084256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二、產品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核心價值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129173"/>
              </p:ext>
            </p:extLst>
          </p:nvPr>
        </p:nvGraphicFramePr>
        <p:xfrm>
          <a:off x="681487" y="914399"/>
          <a:ext cx="11119448" cy="5546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9724"/>
                <a:gridCol w="5559724"/>
              </a:tblGrid>
              <a:tr h="399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特點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敘述</a:t>
                      </a:r>
                    </a:p>
                  </a:txBody>
                  <a:tcPr/>
                </a:tc>
              </a:tr>
              <a:tr h="504275">
                <a:tc>
                  <a:txBody>
                    <a:bodyPr/>
                    <a:lstStyle/>
                    <a:p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差異化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具本團隊所知目前全世界仍無人有如此產品。</a:t>
                      </a:r>
                    </a:p>
                  </a:txBody>
                  <a:tcPr/>
                </a:tc>
              </a:tr>
              <a:tr h="699425">
                <a:tc>
                  <a:txBody>
                    <a:bodyPr/>
                    <a:lstStyle/>
                    <a:p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數位化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運用</a:t>
                      </a:r>
                      <a:r>
                        <a:rPr lang="zh-TW" alt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平台交易</a:t>
                      </a:r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，屬於一種數位化產品，方便交易及取得。</a:t>
                      </a:r>
                    </a:p>
                  </a:txBody>
                  <a:tcPr/>
                </a:tc>
              </a:tr>
              <a:tr h="999178">
                <a:tc>
                  <a:txBody>
                    <a:bodyPr/>
                    <a:lstStyle/>
                    <a:p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客製化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為顧客打造一套專屬的全新攻略，以顧客的玩遊戲的風格作為攻略的基礎，替</a:t>
                      </a:r>
                      <a:r>
                        <a:rPr lang="zh-TW" alt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顧客省下自己配裝備的時間</a:t>
                      </a:r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。</a:t>
                      </a:r>
                    </a:p>
                  </a:txBody>
                  <a:tcPr/>
                </a:tc>
              </a:tr>
              <a:tr h="504275">
                <a:tc>
                  <a:txBody>
                    <a:bodyPr/>
                    <a:lstStyle/>
                    <a:p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操作簡易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透過</a:t>
                      </a:r>
                      <a:r>
                        <a:rPr lang="zh-TW" altLang="en-US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專人解說</a:t>
                      </a:r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，上手程度會相對地降低。</a:t>
                      </a:r>
                    </a:p>
                  </a:txBody>
                  <a:tcPr/>
                </a:tc>
              </a:tr>
              <a:tr h="720392">
                <a:tc>
                  <a:txBody>
                    <a:bodyPr/>
                    <a:lstStyle/>
                    <a:p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低消費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採取</a:t>
                      </a:r>
                      <a:r>
                        <a:rPr lang="zh-TW" altLang="zh-TW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計件式收費</a:t>
                      </a:r>
                      <a:r>
                        <a:rPr lang="zh-TW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，以量制價，單一客戶三件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角色、裝備、技能等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以上給予折扣。</a:t>
                      </a:r>
                    </a:p>
                  </a:txBody>
                  <a:tcPr/>
                </a:tc>
              </a:tr>
              <a:tr h="720392">
                <a:tc>
                  <a:txBody>
                    <a:bodyPr/>
                    <a:lstStyle/>
                    <a:p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多元使用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採取計件式收費，以量制價，單一客戶三件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角色、裝備、技能等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以上給 予折扣。</a:t>
                      </a:r>
                    </a:p>
                  </a:txBody>
                  <a:tcPr/>
                </a:tc>
              </a:tr>
              <a:tr h="999178">
                <a:tc>
                  <a:txBody>
                    <a:bodyPr/>
                    <a:lstStyle/>
                    <a:p>
                      <a:r>
                        <a:rPr lang="zh-TW" altLang="en-US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有效提升在該款遊戲裡的實力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購買產品後，會附有專人解說的語音檔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含有</a:t>
                      </a:r>
                      <a:r>
                        <a:rPr lang="zh-TW" altLang="zh-TW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多種語音檔案</a:t>
                      </a:r>
                      <a:r>
                        <a:rPr lang="zh-TW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，任顧客挑選</a:t>
                      </a:r>
                      <a:r>
                        <a:rPr lang="en-US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lang="zh-TW" altLang="zh-TW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+mn-cs"/>
                        </a:rPr>
                        <a:t>，並請該遊戲的職業電競選手或實況主播，加以證實該產品的成效。</a:t>
                      </a:r>
                      <a:endParaRPr lang="zh-TW" altLang="en-US" baseline="0" dirty="0"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-54342"/>
            <a:ext cx="3881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貳、產品與運作模式</a:t>
            </a:r>
            <a:endParaRPr lang="en-US" altLang="zh-TW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sz="2000" i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35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054" y="741872"/>
            <a:ext cx="8673934" cy="48739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0" y="-54342"/>
            <a:ext cx="3881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貳、產品與運作模式</a:t>
            </a:r>
            <a:endParaRPr lang="en-US" altLang="zh-TW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sz="2000" i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510286" y="0"/>
            <a:ext cx="715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三</a:t>
            </a:r>
            <a:r>
              <a:rPr lang="zh-TW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、競爭力分析</a:t>
            </a:r>
            <a:r>
              <a:rPr lang="en-US" altLang="zh-TW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-SWOT</a:t>
            </a:r>
            <a:r>
              <a:rPr lang="zh-TW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交叉分析表</a:t>
            </a:r>
            <a:endParaRPr lang="en-US" altLang="zh-TW" sz="36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407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93" y="184666"/>
            <a:ext cx="8324490" cy="650191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957380" y="0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三、競爭力分析</a:t>
            </a:r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-SWOT</a:t>
            </a:r>
            <a:r>
              <a:rPr lang="zh-TW" altLang="en-US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交叉分析表</a:t>
            </a:r>
            <a:endParaRPr lang="en-US" altLang="zh-TW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-54342"/>
            <a:ext cx="3881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</a:rPr>
              <a:t>貳、產品與運作模式</a:t>
            </a:r>
            <a:endParaRPr lang="en-US" altLang="zh-TW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endParaRPr lang="zh-TW" altLang="en-US" sz="2000" i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電路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TM04033919[[fn=電路]]</Template>
  <TotalTime>531</TotalTime>
  <Words>1799</Words>
  <Application>Microsoft Office PowerPoint</Application>
  <PresentationFormat>寬螢幕</PresentationFormat>
  <Paragraphs>160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新細明體</vt:lpstr>
      <vt:lpstr>標楷體</vt:lpstr>
      <vt:lpstr>Arial</vt:lpstr>
      <vt:lpstr>Times New Roman</vt:lpstr>
      <vt:lpstr>Trebuchet MS</vt:lpstr>
      <vt:lpstr>Tw Cen MT</vt:lpstr>
      <vt:lpstr>電路</vt:lpstr>
      <vt:lpstr>撼動！電競時代~ </vt:lpstr>
      <vt:lpstr>PowerPoint 簡報</vt:lpstr>
      <vt:lpstr>目錄</vt:lpstr>
      <vt:lpstr>一、政府政策與社會發展</vt:lpstr>
      <vt:lpstr>二、用戶客群</vt:lpstr>
      <vt:lpstr>一、產品介紹  </vt:lpstr>
      <vt:lpstr>二、產品核心價值 </vt:lpstr>
      <vt:lpstr>PowerPoint 簡報</vt:lpstr>
      <vt:lpstr>PowerPoint 簡報</vt:lpstr>
      <vt:lpstr>PowerPoint 簡報</vt:lpstr>
      <vt:lpstr>PowerPoint 簡報</vt:lpstr>
      <vt:lpstr>五、營收方式</vt:lpstr>
      <vt:lpstr>一、資源來源-產品資源-遊戲選擇</vt:lpstr>
      <vt:lpstr>一、資源來源-產品資源-遊戲位階</vt:lpstr>
      <vt:lpstr>一、資源來源-產品資源-遊戲位階</vt:lpstr>
      <vt:lpstr>一、資源來源-人力資源</vt:lpstr>
      <vt:lpstr>二、組織架構</vt:lpstr>
      <vt:lpstr>一、官方網站 </vt:lpstr>
      <vt:lpstr>二、Facebook粉絲團 </vt:lpstr>
      <vt:lpstr>二、Facebook粉絲團 </vt:lpstr>
      <vt:lpstr>三、部落格 </vt:lpstr>
      <vt:lpstr>一、數據分析</vt:lpstr>
      <vt:lpstr>二、預期效益</vt:lpstr>
      <vt:lpstr>陸、結論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電競我開啟，專為你設計</dc:title>
  <dc:creator>于哲 黃</dc:creator>
  <cp:lastModifiedBy>于哲 黃</cp:lastModifiedBy>
  <cp:revision>56</cp:revision>
  <dcterms:created xsi:type="dcterms:W3CDTF">2018-10-08T13:46:45Z</dcterms:created>
  <dcterms:modified xsi:type="dcterms:W3CDTF">2019-01-10T04:31:56Z</dcterms:modified>
</cp:coreProperties>
</file>