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handoutMasterIdLst>
    <p:handoutMasterId r:id="rId24"/>
  </p:handoutMasterIdLst>
  <p:sldIdLst>
    <p:sldId id="298" r:id="rId2"/>
    <p:sldId id="299" r:id="rId3"/>
    <p:sldId id="300" r:id="rId4"/>
    <p:sldId id="258" r:id="rId5"/>
    <p:sldId id="296" r:id="rId6"/>
    <p:sldId id="278" r:id="rId7"/>
    <p:sldId id="279" r:id="rId8"/>
    <p:sldId id="304" r:id="rId9"/>
    <p:sldId id="281" r:id="rId10"/>
    <p:sldId id="280" r:id="rId11"/>
    <p:sldId id="301" r:id="rId12"/>
    <p:sldId id="302" r:id="rId13"/>
    <p:sldId id="303" r:id="rId14"/>
    <p:sldId id="284" r:id="rId15"/>
    <p:sldId id="282" r:id="rId16"/>
    <p:sldId id="283" r:id="rId17"/>
    <p:sldId id="287" r:id="rId18"/>
    <p:sldId id="305" r:id="rId19"/>
    <p:sldId id="297" r:id="rId20"/>
    <p:sldId id="289" r:id="rId21"/>
    <p:sldId id="295" r:id="rId22"/>
  </p:sldIdLst>
  <p:sldSz cx="12188825" cy="6858000"/>
  <p:notesSz cx="6858000" cy="9144000"/>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A5D3"/>
    <a:srgbClr val="FFAA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5" autoAdjust="0"/>
    <p:restoredTop sz="95000" autoAdjust="0"/>
  </p:normalViewPr>
  <p:slideViewPr>
    <p:cSldViewPr>
      <p:cViewPr varScale="1">
        <p:scale>
          <a:sx n="27" d="100"/>
          <a:sy n="27" d="100"/>
        </p:scale>
        <p:origin x="53" y="1229"/>
      </p:cViewPr>
      <p:guideLst>
        <p:guide orient="horz" pos="2160"/>
        <p:guide pos="3839"/>
      </p:guideLst>
    </p:cSldViewPr>
  </p:slideViewPr>
  <p:notesTextViewPr>
    <p:cViewPr>
      <p:scale>
        <a:sx n="1" d="1"/>
        <a:sy n="1" d="1"/>
      </p:scale>
      <p:origin x="0" y="0"/>
    </p:cViewPr>
  </p:notesTextViewPr>
  <p:notesViewPr>
    <p:cSldViewPr>
      <p:cViewPr varScale="1">
        <p:scale>
          <a:sx n="100" d="100"/>
          <a:sy n="100" d="100"/>
        </p:scale>
        <p:origin x="35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zh-TW" altLang="en-US" dirty="0">
              <a:latin typeface="+mj-ea"/>
              <a:ea typeface="+mj-ea"/>
            </a:endParaRPr>
          </a:p>
        </p:txBody>
      </p:sp>
      <p:sp>
        <p:nvSpPr>
          <p:cNvPr id="3" name="日期預留位置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7AFE4D33-5893-4B07-A902-449AC0D8B3F7}" type="datetime2">
              <a:rPr lang="zh-TW" altLang="en-US" smtClean="0">
                <a:latin typeface="+mj-ea"/>
                <a:ea typeface="+mj-ea"/>
              </a:rPr>
              <a:t>2019年1月11日</a:t>
            </a:fld>
            <a:endParaRPr lang="zh-TW" altLang="en-US" dirty="0">
              <a:latin typeface="+mj-ea"/>
              <a:ea typeface="+mj-ea"/>
            </a:endParaRPr>
          </a:p>
        </p:txBody>
      </p:sp>
      <p:sp>
        <p:nvSpPr>
          <p:cNvPr id="4" name="頁尾預留位置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zh-TW" altLang="en-US" dirty="0">
              <a:latin typeface="+mj-ea"/>
              <a:ea typeface="+mj-ea"/>
            </a:endParaRPr>
          </a:p>
        </p:txBody>
      </p:sp>
      <p:sp>
        <p:nvSpPr>
          <p:cNvPr id="5" name="投影片編號預留位置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92837A6B-DAA4-4C2D-AEAB-4E9E70095794}" type="slidenum">
              <a:rPr lang="en-US" altLang="zh-TW" smtClean="0">
                <a:latin typeface="+mj-ea"/>
                <a:ea typeface="+mj-ea"/>
              </a:rPr>
              <a:t>‹#›</a:t>
            </a:fld>
            <a:endParaRPr lang="zh-TW" altLang="en-US">
              <a:latin typeface="+mj-ea"/>
              <a:ea typeface="+mj-ea"/>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j-ea"/>
                <a:ea typeface="+mj-ea"/>
              </a:defRPr>
            </a:lvl1pPr>
          </a:lstStyle>
          <a:p>
            <a:endParaRPr lang="zh-TW" altLang="en-US" dirty="0"/>
          </a:p>
        </p:txBody>
      </p:sp>
      <p:sp>
        <p:nvSpPr>
          <p:cNvPr id="3" name="日期預留位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mj-ea"/>
                <a:ea typeface="+mj-ea"/>
              </a:defRPr>
            </a:lvl1pPr>
          </a:lstStyle>
          <a:p>
            <a:fld id="{0BDEF7A8-4FC0-4813-84EF-F0D3DB3FA121}" type="datetime2">
              <a:rPr lang="zh-TW" altLang="en-US" smtClean="0"/>
              <a:t>2019年1月11日</a:t>
            </a:fld>
            <a:endParaRPr lang="zh-TW" altLang="en-US" dirty="0"/>
          </a:p>
        </p:txBody>
      </p:sp>
      <p:sp>
        <p:nvSpPr>
          <p:cNvPr id="4" name="投影片影像預留位置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zh-TW" altLang="en-US" dirty="0"/>
          </a:p>
        </p:txBody>
      </p:sp>
      <p:sp>
        <p:nvSpPr>
          <p:cNvPr id="5" name="備忘稿預留位置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6" name="頁尾預留位置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mj-ea"/>
                <a:ea typeface="+mj-ea"/>
              </a:defRPr>
            </a:lvl1pPr>
          </a:lstStyle>
          <a:p>
            <a:endParaRPr lang="zh-TW" altLang="en-US" dirty="0"/>
          </a:p>
        </p:txBody>
      </p:sp>
      <p:sp>
        <p:nvSpPr>
          <p:cNvPr id="7" name="投影片編號預留位置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mj-ea"/>
                <a:ea typeface="+mj-ea"/>
              </a:defRPr>
            </a:lvl1pPr>
          </a:lstStyle>
          <a:p>
            <a:fld id="{03266150-FA26-45B5-BF0B-186B42A09DC9}" type="slidenum">
              <a:rPr lang="en-US" altLang="zh-TW" smtClean="0"/>
              <a:pPr/>
              <a:t>‹#›</a:t>
            </a:fld>
            <a:endParaRPr lang="zh-TW" altLang="en-US"/>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j-ea"/>
        <a:ea typeface="+mj-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rtl="0"/>
            <a:fld id="{03266150-FA26-45B5-BF0B-186B42A09DC9}" type="slidenum">
              <a:rPr lang="en-US" altLang="zh-TW" smtClean="0"/>
              <a:t>1</a:t>
            </a:fld>
            <a:endParaRPr lang="zh-TW" altLang="en-US"/>
          </a:p>
        </p:txBody>
      </p:sp>
    </p:spTree>
    <p:extLst>
      <p:ext uri="{BB962C8B-B14F-4D97-AF65-F5344CB8AC3E}">
        <p14:creationId xmlns:p14="http://schemas.microsoft.com/office/powerpoint/2010/main" val="567092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382588" y="685800"/>
            <a:ext cx="6092825" cy="3429000"/>
          </a:xfrm>
        </p:spPr>
      </p:sp>
      <p:sp>
        <p:nvSpPr>
          <p:cNvPr id="3" name="備忘稿預留位置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baseline="0" noProof="0" dirty="0"/>
          </a:p>
        </p:txBody>
      </p:sp>
      <p:sp>
        <p:nvSpPr>
          <p:cNvPr id="4" name="投影片編號預留位置 3"/>
          <p:cNvSpPr>
            <a:spLocks noGrp="1"/>
          </p:cNvSpPr>
          <p:nvPr>
            <p:ph type="sldNum" sz="quarter" idx="10"/>
          </p:nvPr>
        </p:nvSpPr>
        <p:spPr/>
        <p:txBody>
          <a:bodyPr rtlCol="0"/>
          <a:lstStyle/>
          <a:p>
            <a:pPr rtl="0"/>
            <a:fld id="{3A2CC701-D80A-463B-8415-A85485312088}" type="slidenum">
              <a:rPr lang="en-US" smtClean="0"/>
              <a:t>13</a:t>
            </a:fld>
            <a:endParaRPr lang="en-US" dirty="0"/>
          </a:p>
        </p:txBody>
      </p:sp>
    </p:spTree>
    <p:extLst>
      <p:ext uri="{BB962C8B-B14F-4D97-AF65-F5344CB8AC3E}">
        <p14:creationId xmlns:p14="http://schemas.microsoft.com/office/powerpoint/2010/main" val="3830520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rtl="0"/>
            <a:fld id="{03266150-FA26-45B5-BF0B-186B42A09DC9}" type="slidenum">
              <a:rPr lang="en-US" altLang="zh-TW" smtClean="0"/>
              <a:t>14</a:t>
            </a:fld>
            <a:endParaRPr lang="zh-TW" altLang="en-US" dirty="0"/>
          </a:p>
        </p:txBody>
      </p:sp>
    </p:spTree>
    <p:extLst>
      <p:ext uri="{BB962C8B-B14F-4D97-AF65-F5344CB8AC3E}">
        <p14:creationId xmlns:p14="http://schemas.microsoft.com/office/powerpoint/2010/main" val="2389306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rtl="0"/>
            <a:fld id="{03266150-FA26-45B5-BF0B-186B42A09DC9}" type="slidenum">
              <a:rPr lang="en-US" altLang="zh-TW" smtClean="0"/>
              <a:t>2</a:t>
            </a:fld>
            <a:endParaRPr lang="zh-TW" altLang="en-US" dirty="0"/>
          </a:p>
        </p:txBody>
      </p:sp>
    </p:spTree>
    <p:extLst>
      <p:ext uri="{BB962C8B-B14F-4D97-AF65-F5344CB8AC3E}">
        <p14:creationId xmlns:p14="http://schemas.microsoft.com/office/powerpoint/2010/main" val="20671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rtl="0"/>
            <a:fld id="{03266150-FA26-45B5-BF0B-186B42A09DC9}" type="slidenum">
              <a:rPr lang="en-US" altLang="zh-TW" smtClean="0"/>
              <a:t>3</a:t>
            </a:fld>
            <a:endParaRPr lang="zh-TW" altLang="en-US" dirty="0"/>
          </a:p>
        </p:txBody>
      </p:sp>
    </p:spTree>
    <p:extLst>
      <p:ext uri="{BB962C8B-B14F-4D97-AF65-F5344CB8AC3E}">
        <p14:creationId xmlns:p14="http://schemas.microsoft.com/office/powerpoint/2010/main" val="2165773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rtl="0"/>
            <a:fld id="{03266150-FA26-45B5-BF0B-186B42A09DC9}" type="slidenum">
              <a:rPr lang="en-US" altLang="zh-TW" smtClean="0"/>
              <a:t>4</a:t>
            </a:fld>
            <a:endParaRPr lang="zh-TW" altLang="en-US" dirty="0"/>
          </a:p>
        </p:txBody>
      </p:sp>
    </p:spTree>
    <p:extLst>
      <p:ext uri="{BB962C8B-B14F-4D97-AF65-F5344CB8AC3E}">
        <p14:creationId xmlns:p14="http://schemas.microsoft.com/office/powerpoint/2010/main" val="99112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rtl="0"/>
            <a:fld id="{03266150-FA26-45B5-BF0B-186B42A09DC9}" type="slidenum">
              <a:rPr lang="en-US" altLang="zh-TW" smtClean="0"/>
              <a:t>6</a:t>
            </a:fld>
            <a:endParaRPr lang="zh-TW" altLang="en-US" dirty="0"/>
          </a:p>
        </p:txBody>
      </p:sp>
    </p:spTree>
    <p:extLst>
      <p:ext uri="{BB962C8B-B14F-4D97-AF65-F5344CB8AC3E}">
        <p14:creationId xmlns:p14="http://schemas.microsoft.com/office/powerpoint/2010/main" val="878746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rtl="0"/>
            <a:fld id="{03266150-FA26-45B5-BF0B-186B42A09DC9}" type="slidenum">
              <a:rPr lang="en-US" altLang="zh-TW" smtClean="0"/>
              <a:t>7</a:t>
            </a:fld>
            <a:endParaRPr lang="zh-TW" altLang="en-US" dirty="0"/>
          </a:p>
        </p:txBody>
      </p:sp>
    </p:spTree>
    <p:extLst>
      <p:ext uri="{BB962C8B-B14F-4D97-AF65-F5344CB8AC3E}">
        <p14:creationId xmlns:p14="http://schemas.microsoft.com/office/powerpoint/2010/main" val="3963879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smtClean="0">
                <a:latin typeface="Times New Roman" panose="02020603050405020304" pitchFamily="18" charset="0"/>
                <a:cs typeface="Times New Roman" panose="02020603050405020304" pitchFamily="18" charset="0"/>
              </a:rPr>
              <a:t>8.4</a:t>
            </a:r>
            <a:r>
              <a:rPr lang="zh-TW" altLang="zh-TW" sz="1200" dirty="0" smtClean="0">
                <a:latin typeface="Times New Roman" panose="02020603050405020304" pitchFamily="18" charset="0"/>
                <a:cs typeface="Times New Roman" panose="02020603050405020304" pitchFamily="18" charset="0"/>
              </a:rPr>
              <a:t>以上</a:t>
            </a:r>
            <a:r>
              <a:rPr lang="en-US" altLang="zh-TW" sz="1200" dirty="0" smtClean="0">
                <a:latin typeface="Times New Roman" panose="02020603050405020304" pitchFamily="18" charset="0"/>
                <a:cs typeface="Times New Roman" panose="02020603050405020304" pitchFamily="18" charset="0"/>
              </a:rPr>
              <a:t>-</a:t>
            </a:r>
            <a:r>
              <a:rPr lang="zh-TW" altLang="zh-TW" sz="1200" dirty="0" smtClean="0">
                <a:latin typeface="+mn-ea"/>
                <a:cs typeface="Times New Roman" panose="02020603050405020304" pitchFamily="18" charset="0"/>
              </a:rPr>
              <a:t>快樂</a:t>
            </a:r>
            <a:endParaRPr lang="en-US" altLang="zh-TW" sz="1200" dirty="0" smtClean="0">
              <a:latin typeface="+mn-ea"/>
              <a:cs typeface="Times New Roman" panose="02020603050405020304" pitchFamily="18" charset="0"/>
            </a:endParaRPr>
          </a:p>
          <a:p>
            <a:r>
              <a:rPr lang="en-US" altLang="zh-TW" sz="1200" dirty="0" smtClean="0">
                <a:latin typeface="Times New Roman" panose="02020603050405020304" pitchFamily="18" charset="0"/>
                <a:cs typeface="Times New Roman" panose="02020603050405020304" pitchFamily="18" charset="0"/>
              </a:rPr>
              <a:t>7~8.4</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a:t>
            </a:r>
            <a:r>
              <a:rPr lang="zh-TW" altLang="en-US" sz="1200" dirty="0" smtClean="0">
                <a:latin typeface="Times New Roman" panose="02020603050405020304" pitchFamily="18" charset="0"/>
                <a:cs typeface="Times New Roman" panose="02020603050405020304" pitchFamily="18" charset="0"/>
              </a:rPr>
              <a:t>   </a:t>
            </a:r>
            <a:r>
              <a:rPr lang="zh-TW" altLang="zh-TW" sz="1200" dirty="0" smtClean="0">
                <a:latin typeface="+mn-ea"/>
                <a:cs typeface="Times New Roman" panose="02020603050405020304" pitchFamily="18" charset="0"/>
              </a:rPr>
              <a:t>輕鬆</a:t>
            </a:r>
            <a:endParaRPr lang="en-US" altLang="zh-TW" sz="1200" dirty="0" smtClean="0">
              <a:latin typeface="+mn-ea"/>
              <a:cs typeface="Times New Roman" panose="02020603050405020304" pitchFamily="18" charset="0"/>
            </a:endParaRPr>
          </a:p>
          <a:p>
            <a:r>
              <a:rPr lang="en-US" altLang="zh-TW" sz="1200" dirty="0" smtClean="0">
                <a:latin typeface="Times New Roman" panose="02020603050405020304" pitchFamily="18" charset="0"/>
                <a:cs typeface="Times New Roman" panose="02020603050405020304" pitchFamily="18" charset="0"/>
              </a:rPr>
              <a:t>4.2~7</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a:t>
            </a:r>
            <a:r>
              <a:rPr lang="zh-TW" altLang="en-US" sz="1200" dirty="0" smtClean="0">
                <a:latin typeface="Times New Roman" panose="02020603050405020304" pitchFamily="18" charset="0"/>
                <a:cs typeface="Times New Roman" panose="02020603050405020304" pitchFamily="18" charset="0"/>
              </a:rPr>
              <a:t> </a:t>
            </a:r>
            <a:r>
              <a:rPr lang="zh-TW" altLang="zh-TW" sz="1200" dirty="0" smtClean="0">
                <a:latin typeface="+mn-ea"/>
                <a:cs typeface="Times New Roman" panose="02020603050405020304" pitchFamily="18" charset="0"/>
              </a:rPr>
              <a:t>悲傷</a:t>
            </a:r>
            <a:endParaRPr lang="en-US" altLang="zh-TW" sz="1200" dirty="0" smtClean="0">
              <a:latin typeface="+mn-ea"/>
              <a:cs typeface="Times New Roman" panose="02020603050405020304" pitchFamily="18" charset="0"/>
            </a:endParaRPr>
          </a:p>
          <a:p>
            <a:r>
              <a:rPr lang="en-US" altLang="zh-TW" sz="1200" dirty="0" smtClean="0">
                <a:latin typeface="Times New Roman" panose="02020603050405020304" pitchFamily="18" charset="0"/>
                <a:cs typeface="Times New Roman" panose="02020603050405020304" pitchFamily="18" charset="0"/>
              </a:rPr>
              <a:t>4.2</a:t>
            </a:r>
            <a:r>
              <a:rPr lang="zh-TW" altLang="zh-TW" sz="1200" dirty="0" smtClean="0">
                <a:latin typeface="Times New Roman" panose="02020603050405020304" pitchFamily="18" charset="0"/>
                <a:cs typeface="Times New Roman" panose="02020603050405020304" pitchFamily="18" charset="0"/>
              </a:rPr>
              <a:t>以下</a:t>
            </a:r>
            <a:r>
              <a:rPr lang="en-US" altLang="zh-TW" sz="1200" dirty="0" smtClean="0">
                <a:latin typeface="Times New Roman" panose="02020603050405020304" pitchFamily="18" charset="0"/>
                <a:cs typeface="Times New Roman" panose="02020603050405020304" pitchFamily="18" charset="0"/>
              </a:rPr>
              <a:t>-</a:t>
            </a:r>
            <a:r>
              <a:rPr lang="zh-TW" altLang="zh-TW" sz="1200" dirty="0" smtClean="0">
                <a:latin typeface="+mn-ea"/>
                <a:cs typeface="Times New Roman" panose="02020603050405020304" pitchFamily="18" charset="0"/>
              </a:rPr>
              <a:t>憤怒</a:t>
            </a:r>
            <a:r>
              <a:rPr lang="zh-TW" altLang="en-US" sz="1200" dirty="0" smtClean="0">
                <a:latin typeface="Times New Roman" panose="02020603050405020304" pitchFamily="18" charset="0"/>
                <a:cs typeface="Times New Roman" panose="02020603050405020304" pitchFamily="18" charset="0"/>
              </a:rPr>
              <a:t> </a:t>
            </a:r>
          </a:p>
          <a:p>
            <a:endParaRPr lang="zh-TW" altLang="en-US" dirty="0"/>
          </a:p>
        </p:txBody>
      </p:sp>
      <p:sp>
        <p:nvSpPr>
          <p:cNvPr id="4" name="投影片編號版面配置區 3"/>
          <p:cNvSpPr>
            <a:spLocks noGrp="1"/>
          </p:cNvSpPr>
          <p:nvPr>
            <p:ph type="sldNum" sz="quarter" idx="10"/>
          </p:nvPr>
        </p:nvSpPr>
        <p:spPr/>
        <p:txBody>
          <a:bodyPr/>
          <a:lstStyle/>
          <a:p>
            <a:fld id="{03266150-FA26-45B5-BF0B-186B42A09DC9}" type="slidenum">
              <a:rPr lang="en-US" altLang="zh-TW" smtClean="0"/>
              <a:pPr/>
              <a:t>10</a:t>
            </a:fld>
            <a:endParaRPr lang="zh-TW" altLang="en-US"/>
          </a:p>
        </p:txBody>
      </p:sp>
    </p:spTree>
    <p:extLst>
      <p:ext uri="{BB962C8B-B14F-4D97-AF65-F5344CB8AC3E}">
        <p14:creationId xmlns:p14="http://schemas.microsoft.com/office/powerpoint/2010/main" val="2092765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rtl="0"/>
            <a:fld id="{03266150-FA26-45B5-BF0B-186B42A09DC9}" type="slidenum">
              <a:rPr lang="en-US" altLang="zh-TW" smtClean="0"/>
              <a:t>11</a:t>
            </a:fld>
            <a:endParaRPr lang="zh-TW" altLang="en-US" dirty="0"/>
          </a:p>
        </p:txBody>
      </p:sp>
    </p:spTree>
    <p:extLst>
      <p:ext uri="{BB962C8B-B14F-4D97-AF65-F5344CB8AC3E}">
        <p14:creationId xmlns:p14="http://schemas.microsoft.com/office/powerpoint/2010/main" val="984146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382588" y="685800"/>
            <a:ext cx="6092825" cy="3429000"/>
          </a:xfrm>
        </p:spPr>
      </p:sp>
      <p:sp>
        <p:nvSpPr>
          <p:cNvPr id="3" name="備忘稿預留位置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noProof="0" dirty="0"/>
          </a:p>
        </p:txBody>
      </p:sp>
      <p:sp>
        <p:nvSpPr>
          <p:cNvPr id="4" name="投影片編號預留位置 3"/>
          <p:cNvSpPr>
            <a:spLocks noGrp="1"/>
          </p:cNvSpPr>
          <p:nvPr>
            <p:ph type="sldNum" sz="quarter" idx="10"/>
          </p:nvPr>
        </p:nvSpPr>
        <p:spPr/>
        <p:txBody>
          <a:bodyPr rtlCol="0"/>
          <a:lstStyle/>
          <a:p>
            <a:pPr rtl="0"/>
            <a:fld id="{3A2CC701-D80A-463B-8415-A85485312088}" type="slidenum">
              <a:rPr lang="en-US" smtClean="0"/>
              <a:t>12</a:t>
            </a:fld>
            <a:endParaRPr lang="en-US" dirty="0"/>
          </a:p>
        </p:txBody>
      </p:sp>
    </p:spTree>
    <p:extLst>
      <p:ext uri="{BB962C8B-B14F-4D97-AF65-F5344CB8AC3E}">
        <p14:creationId xmlns:p14="http://schemas.microsoft.com/office/powerpoint/2010/main" val="1941549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17" name="圖片 16"/>
          <p:cNvPicPr>
            <a:picLocks noChangeAspect="1"/>
          </p:cNvPicPr>
          <p:nvPr/>
        </p:nvPicPr>
        <p:blipFill>
          <a:blip r:embed="rId2">
            <a:extLst>
              <a:ext uri="{28A0092B-C50C-407E-A947-70E740481C1C}">
                <a14:useLocalDpi xmlns:a14="http://schemas.microsoft.com/office/drawing/2010/main"/>
              </a:ext>
            </a:extLst>
          </a:blip>
          <a:stretch>
            <a:fillRect/>
          </a:stretch>
        </p:blipFill>
        <p:spPr bwMode="hidden">
          <a:xfrm>
            <a:off x="0" y="0"/>
            <a:ext cx="12188825" cy="6858000"/>
          </a:xfrm>
          <a:prstGeom prst="rect">
            <a:avLst/>
          </a:prstGeom>
        </p:spPr>
      </p:pic>
      <p:sp>
        <p:nvSpPr>
          <p:cNvPr id="13" name="矩形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j-ea"/>
              <a:ea typeface="+mj-ea"/>
            </a:endParaRPr>
          </a:p>
        </p:txBody>
      </p:sp>
      <p:sp>
        <p:nvSpPr>
          <p:cNvPr id="15" name="矩形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j-ea"/>
              <a:ea typeface="+mj-ea"/>
            </a:endParaRPr>
          </a:p>
        </p:txBody>
      </p:sp>
      <p:sp>
        <p:nvSpPr>
          <p:cNvPr id="2" name="標題 1"/>
          <p:cNvSpPr>
            <a:spLocks noGrp="1"/>
          </p:cNvSpPr>
          <p:nvPr>
            <p:ph type="ctrTitle"/>
          </p:nvPr>
        </p:nvSpPr>
        <p:spPr>
          <a:xfrm>
            <a:off x="1522413" y="1905000"/>
            <a:ext cx="9144000" cy="2667000"/>
          </a:xfrm>
        </p:spPr>
        <p:txBody>
          <a:bodyPr rtlCol="0">
            <a:normAutofit/>
          </a:bodyPr>
          <a:lstStyle>
            <a:lvl1pPr>
              <a:lnSpc>
                <a:spcPct val="80000"/>
              </a:lnSpc>
              <a:defRPr sz="6000">
                <a:latin typeface="+mn-ea"/>
                <a:ea typeface="+mn-ea"/>
              </a:defRPr>
            </a:lvl1pPr>
          </a:lstStyle>
          <a:p>
            <a:pPr rtl="0"/>
            <a:r>
              <a:rPr lang="zh-TW" altLang="en-US" noProof="0" smtClean="0"/>
              <a:t>按一下以編輯母片標題樣式</a:t>
            </a:r>
            <a:endParaRPr lang="zh-TW" altLang="en-US" noProof="0" dirty="0"/>
          </a:p>
        </p:txBody>
      </p:sp>
      <p:sp>
        <p:nvSpPr>
          <p:cNvPr id="3" name="副標題 2"/>
          <p:cNvSpPr>
            <a:spLocks noGrp="1"/>
          </p:cNvSpPr>
          <p:nvPr>
            <p:ph type="subTitle" idx="1" hasCustomPrompt="1"/>
          </p:nvPr>
        </p:nvSpPr>
        <p:spPr>
          <a:xfrm>
            <a:off x="1522413" y="5029200"/>
            <a:ext cx="8229600" cy="1143000"/>
          </a:xfrm>
        </p:spPr>
        <p:txBody>
          <a:bodyPr rtlCol="0"/>
          <a:lstStyle>
            <a:lvl1pPr marL="0" indent="0" algn="l">
              <a:spcBef>
                <a:spcPts val="0"/>
              </a:spcBef>
              <a:buNone/>
              <a:defRPr>
                <a:solidFill>
                  <a:schemeClr val="tx1"/>
                </a:solidFill>
                <a:latin typeface="+mj-ea"/>
                <a:ea typeface="+mj-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zh-TW" altLang="en-US" noProof="0"/>
              <a:t>按一下以編輯母片副標題樣式</a:t>
            </a:r>
          </a:p>
        </p:txBody>
      </p:sp>
      <p:sp>
        <p:nvSpPr>
          <p:cNvPr id="5" name="頁尾預留位置 4"/>
          <p:cNvSpPr>
            <a:spLocks noGrp="1"/>
          </p:cNvSpPr>
          <p:nvPr>
            <p:ph type="ftr" sz="quarter" idx="11"/>
          </p:nvPr>
        </p:nvSpPr>
        <p:spPr/>
        <p:txBody>
          <a:bodyPr rtlCol="0"/>
          <a:lstStyle>
            <a:lvl1pPr>
              <a:defRPr>
                <a:latin typeface="+mj-ea"/>
                <a:ea typeface="+mj-ea"/>
              </a:defRPr>
            </a:lvl1pPr>
          </a:lstStyle>
          <a:p>
            <a:r>
              <a:rPr lang="zh-TW" altLang="en-US" dirty="0"/>
              <a:t>新增頁尾</a:t>
            </a:r>
          </a:p>
        </p:txBody>
      </p:sp>
      <p:sp>
        <p:nvSpPr>
          <p:cNvPr id="4" name="日期預留位置 3"/>
          <p:cNvSpPr>
            <a:spLocks noGrp="1"/>
          </p:cNvSpPr>
          <p:nvPr>
            <p:ph type="dt" sz="half" idx="10"/>
          </p:nvPr>
        </p:nvSpPr>
        <p:spPr/>
        <p:txBody>
          <a:bodyPr rtlCol="0"/>
          <a:lstStyle>
            <a:lvl1pPr>
              <a:defRPr>
                <a:latin typeface="+mj-ea"/>
                <a:ea typeface="+mj-ea"/>
              </a:defRPr>
            </a:lvl1pPr>
          </a:lstStyle>
          <a:p>
            <a:fld id="{72D229AE-05F8-4428-A7C7-71A78B2231B5}" type="datetime2">
              <a:rPr lang="zh-TW" altLang="en-US" smtClean="0"/>
              <a:pPr/>
              <a:t>2019年1月11日</a:t>
            </a:fld>
            <a:endParaRPr lang="zh-TW" altLang="en-US" dirty="0"/>
          </a:p>
        </p:txBody>
      </p:sp>
      <p:sp>
        <p:nvSpPr>
          <p:cNvPr id="6" name="投影片編號預留位置 5"/>
          <p:cNvSpPr>
            <a:spLocks noGrp="1"/>
          </p:cNvSpPr>
          <p:nvPr>
            <p:ph type="sldNum" sz="quarter" idx="12"/>
          </p:nvPr>
        </p:nvSpPr>
        <p:spPr/>
        <p:txBody>
          <a:bodyPr rtlCol="0"/>
          <a:lstStyle>
            <a:lvl1pPr>
              <a:defRPr>
                <a:latin typeface="+mj-ea"/>
                <a:ea typeface="+mj-ea"/>
              </a:defRPr>
            </a:lvl1pPr>
          </a:lstStyle>
          <a:p>
            <a:fld id="{693B167E-EA96-4147-81DE-549160052C22}" type="slidenum">
              <a:rPr lang="en-US" altLang="zh-TW" smtClean="0"/>
              <a:pPr/>
              <a:t>‹#›</a:t>
            </a:fld>
            <a:endParaRPr lang="zh-TW" altLang="en-US" dirty="0"/>
          </a:p>
        </p:txBody>
      </p:sp>
      <p:sp useBgFill="1">
        <p:nvSpPr>
          <p:cNvPr id="20" name="手繪多邊形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smtClean="0"/>
              <a:t>按一下以編輯母片標題樣式</a:t>
            </a:r>
            <a:endParaRPr lang="zh-TW" altLang="en-US" noProof="0"/>
          </a:p>
        </p:txBody>
      </p:sp>
      <p:sp>
        <p:nvSpPr>
          <p:cNvPr id="3" name="直排文字預留位置 2"/>
          <p:cNvSpPr>
            <a:spLocks noGrp="1"/>
          </p:cNvSpPr>
          <p:nvPr>
            <p:ph type="body" orient="vert" idx="1" hasCustomPrompt="1"/>
          </p:nvPr>
        </p:nvSpPr>
        <p:spPr/>
        <p:txBody>
          <a:bodyPr vert="eaVert"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頁尾預留位置 4"/>
          <p:cNvSpPr>
            <a:spLocks noGrp="1"/>
          </p:cNvSpPr>
          <p:nvPr>
            <p:ph type="ftr" sz="quarter" idx="11"/>
          </p:nvPr>
        </p:nvSpPr>
        <p:spPr/>
        <p:txBody>
          <a:bodyPr rtlCol="0"/>
          <a:lstStyle/>
          <a:p>
            <a:pPr rtl="0"/>
            <a:r>
              <a:rPr lang="zh-TW" altLang="en-US"/>
              <a:t>新增頁尾</a:t>
            </a:r>
            <a:endParaRPr lang="zh-TW" altLang="en-US" dirty="0"/>
          </a:p>
        </p:txBody>
      </p:sp>
      <p:sp>
        <p:nvSpPr>
          <p:cNvPr id="4" name="日期預留位置 3"/>
          <p:cNvSpPr>
            <a:spLocks noGrp="1"/>
          </p:cNvSpPr>
          <p:nvPr>
            <p:ph type="dt" sz="half" idx="10"/>
          </p:nvPr>
        </p:nvSpPr>
        <p:spPr/>
        <p:txBody>
          <a:bodyPr rtlCol="0"/>
          <a:lstStyle/>
          <a:p>
            <a:pPr rtl="0"/>
            <a:fld id="{8A1EEA72-722A-4032-932A-92275412AEDB}" type="datetime2">
              <a:rPr lang="zh-TW" altLang="en-US" smtClean="0"/>
              <a:t>2019年1月11日</a:t>
            </a:fld>
            <a:endParaRPr lang="zh-TW" altLang="en-US" dirty="0"/>
          </a:p>
        </p:txBody>
      </p:sp>
      <p:sp>
        <p:nvSpPr>
          <p:cNvPr id="6" name="投影片編號預留位置 5"/>
          <p:cNvSpPr>
            <a:spLocks noGrp="1"/>
          </p:cNvSpPr>
          <p:nvPr>
            <p:ph type="sldNum" sz="quarter" idx="12"/>
          </p:nvPr>
        </p:nvSpPr>
        <p:spPr/>
        <p:txBody>
          <a:bodyPr rtlCol="0"/>
          <a:lstStyle/>
          <a:p>
            <a:pPr rtl="0"/>
            <a:fld id="{693B167E-EA96-4147-81DE-549160052C22}" type="slidenum">
              <a:rPr lang="en-US" altLang="zh-TW" noProof="0" smtClean="0"/>
              <a:t>‹#›</a:t>
            </a:fld>
            <a:endParaRPr lang="zh-TW" altLang="en-US" noProof="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pic>
        <p:nvPicPr>
          <p:cNvPr id="7" name="圖片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hidden">
          <a:xfrm>
            <a:off x="1" y="0"/>
            <a:ext cx="9314539" cy="6858000"/>
          </a:xfrm>
          <a:prstGeom prst="rect">
            <a:avLst/>
          </a:prstGeom>
        </p:spPr>
      </p:pic>
      <p:sp>
        <p:nvSpPr>
          <p:cNvPr id="8" name="矩形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j-ea"/>
              <a:ea typeface="+mj-ea"/>
            </a:endParaRPr>
          </a:p>
        </p:txBody>
      </p:sp>
      <p:sp>
        <p:nvSpPr>
          <p:cNvPr id="9" name="手繪多邊形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mj-ea"/>
              <a:ea typeface="+mj-ea"/>
            </a:endParaRPr>
          </a:p>
        </p:txBody>
      </p:sp>
      <p:sp>
        <p:nvSpPr>
          <p:cNvPr id="2" name="直排標題 1"/>
          <p:cNvSpPr>
            <a:spLocks noGrp="1"/>
          </p:cNvSpPr>
          <p:nvPr>
            <p:ph type="title" orient="vert"/>
          </p:nvPr>
        </p:nvSpPr>
        <p:spPr>
          <a:xfrm>
            <a:off x="9558667" y="685800"/>
            <a:ext cx="1295401" cy="5486400"/>
          </a:xfrm>
        </p:spPr>
        <p:txBody>
          <a:bodyPr vert="eaVert" rtlCol="0"/>
          <a:lstStyle>
            <a:lvl1pPr>
              <a:defRPr>
                <a:latin typeface="+mj-ea"/>
                <a:ea typeface="+mj-ea"/>
              </a:defRPr>
            </a:lvl1pPr>
          </a:lstStyle>
          <a:p>
            <a:pPr rtl="0"/>
            <a:r>
              <a:rPr lang="zh-TW" altLang="en-US" noProof="0" smtClean="0"/>
              <a:t>按一下以編輯母片標題樣式</a:t>
            </a:r>
            <a:endParaRPr lang="zh-TW" altLang="en-US" noProof="0"/>
          </a:p>
        </p:txBody>
      </p:sp>
      <p:sp>
        <p:nvSpPr>
          <p:cNvPr id="3" name="直排文字預留位置 2"/>
          <p:cNvSpPr>
            <a:spLocks noGrp="1"/>
          </p:cNvSpPr>
          <p:nvPr>
            <p:ph type="body" orient="vert" idx="1" hasCustomPrompt="1"/>
          </p:nvPr>
        </p:nvSpPr>
        <p:spPr>
          <a:xfrm>
            <a:off x="1522413" y="685800"/>
            <a:ext cx="7460842" cy="5486400"/>
          </a:xfrm>
        </p:spPr>
        <p:txBody>
          <a:bodyPr vert="eaVert" rtlCol="0"/>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頁尾預留位置 4"/>
          <p:cNvSpPr>
            <a:spLocks noGrp="1"/>
          </p:cNvSpPr>
          <p:nvPr>
            <p:ph type="ftr" sz="quarter" idx="11"/>
          </p:nvPr>
        </p:nvSpPr>
        <p:spPr/>
        <p:txBody>
          <a:bodyPr rtlCol="0"/>
          <a:lstStyle>
            <a:lvl1pPr>
              <a:defRPr>
                <a:latin typeface="+mj-ea"/>
                <a:ea typeface="+mj-ea"/>
              </a:defRPr>
            </a:lvl1pPr>
          </a:lstStyle>
          <a:p>
            <a:r>
              <a:rPr lang="zh-TW" altLang="en-US"/>
              <a:t>新增頁尾</a:t>
            </a:r>
            <a:endParaRPr lang="zh-TW" altLang="en-US" dirty="0"/>
          </a:p>
        </p:txBody>
      </p:sp>
      <p:sp>
        <p:nvSpPr>
          <p:cNvPr id="4" name="日期預留位置 3"/>
          <p:cNvSpPr>
            <a:spLocks noGrp="1"/>
          </p:cNvSpPr>
          <p:nvPr>
            <p:ph type="dt" sz="half" idx="10"/>
          </p:nvPr>
        </p:nvSpPr>
        <p:spPr/>
        <p:txBody>
          <a:bodyPr rtlCol="0"/>
          <a:lstStyle>
            <a:lvl1pPr>
              <a:defRPr>
                <a:latin typeface="+mj-ea"/>
                <a:ea typeface="+mj-ea"/>
              </a:defRPr>
            </a:lvl1pPr>
          </a:lstStyle>
          <a:p>
            <a:fld id="{21A4C91D-2371-474A-8E17-CAB371DA2E08}" type="datetime2">
              <a:rPr lang="zh-TW" altLang="en-US" smtClean="0"/>
              <a:t>2019年1月11日</a:t>
            </a:fld>
            <a:endParaRPr lang="zh-TW" altLang="en-US" dirty="0"/>
          </a:p>
        </p:txBody>
      </p:sp>
      <p:sp>
        <p:nvSpPr>
          <p:cNvPr id="6" name="投影片編號預留位置 5"/>
          <p:cNvSpPr>
            <a:spLocks noGrp="1"/>
          </p:cNvSpPr>
          <p:nvPr>
            <p:ph type="sldNum" sz="quarter" idx="12"/>
          </p:nvPr>
        </p:nvSpPr>
        <p:spPr/>
        <p:txBody>
          <a:bodyPr rtlCol="0"/>
          <a:lstStyle>
            <a:lvl1pPr>
              <a:defRPr>
                <a:latin typeface="+mj-ea"/>
                <a:ea typeface="+mj-ea"/>
              </a:defRPr>
            </a:lvl1pPr>
          </a:lstStyle>
          <a:p>
            <a:fld id="{693B167E-EA96-4147-81DE-549160052C22}" type="slidenum">
              <a:rPr lang="en-US" altLang="zh-TW" smtClean="0"/>
              <a:pPr/>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smtClean="0"/>
              <a:t>按一下以編輯母片標題樣式</a:t>
            </a:r>
            <a:endParaRPr lang="zh-TW" altLang="en-US" noProof="0"/>
          </a:p>
        </p:txBody>
      </p:sp>
      <p:sp>
        <p:nvSpPr>
          <p:cNvPr id="3" name="內容預留位置 2"/>
          <p:cNvSpPr>
            <a:spLocks noGrp="1"/>
          </p:cNvSpPr>
          <p:nvPr>
            <p:ph idx="1" hasCustomPrompt="1"/>
          </p:nvPr>
        </p:nvSpPr>
        <p:spPr/>
        <p:txBody>
          <a:bodyPr rtlCol="0"/>
          <a:lstStyle>
            <a:lvl5pPr>
              <a:defRPr/>
            </a:lvl5pPr>
            <a:lvl6pPr>
              <a:defRPr/>
            </a:lvl6pPr>
            <a:lvl7pPr>
              <a:defRPr/>
            </a:lvl7pPr>
            <a:lvl8pPr>
              <a:defRPr baseline="0"/>
            </a:lvl8pPr>
            <a:lvl9pPr>
              <a:defRPr baseline="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頁尾預留位置 4"/>
          <p:cNvSpPr>
            <a:spLocks noGrp="1"/>
          </p:cNvSpPr>
          <p:nvPr>
            <p:ph type="ftr" sz="quarter" idx="11"/>
          </p:nvPr>
        </p:nvSpPr>
        <p:spPr/>
        <p:txBody>
          <a:bodyPr rtlCol="0"/>
          <a:lstStyle/>
          <a:p>
            <a:pPr rtl="0"/>
            <a:r>
              <a:rPr lang="zh-TW" altLang="en-US" dirty="0"/>
              <a:t>新增頁尾</a:t>
            </a:r>
          </a:p>
        </p:txBody>
      </p:sp>
      <p:sp>
        <p:nvSpPr>
          <p:cNvPr id="4" name="日期預留位置 3"/>
          <p:cNvSpPr>
            <a:spLocks noGrp="1"/>
          </p:cNvSpPr>
          <p:nvPr>
            <p:ph type="dt" sz="half" idx="10"/>
          </p:nvPr>
        </p:nvSpPr>
        <p:spPr/>
        <p:txBody>
          <a:bodyPr rtlCol="0"/>
          <a:lstStyle/>
          <a:p>
            <a:pPr rtl="0"/>
            <a:fld id="{DF604FDA-F0C2-45CB-9349-F6F199289799}" type="datetime2">
              <a:rPr lang="zh-TW" altLang="en-US" smtClean="0"/>
              <a:t>2019年1月11日</a:t>
            </a:fld>
            <a:endParaRPr lang="zh-TW" altLang="en-US" dirty="0"/>
          </a:p>
        </p:txBody>
      </p:sp>
      <p:sp>
        <p:nvSpPr>
          <p:cNvPr id="6" name="投影片編號預留位置 5"/>
          <p:cNvSpPr>
            <a:spLocks noGrp="1"/>
          </p:cNvSpPr>
          <p:nvPr>
            <p:ph type="sldNum" sz="quarter" idx="12"/>
          </p:nvPr>
        </p:nvSpPr>
        <p:spPr/>
        <p:txBody>
          <a:bodyPr rtlCol="0"/>
          <a:lstStyle/>
          <a:p>
            <a:pPr rtl="0"/>
            <a:fld id="{693B167E-EA96-4147-81DE-549160052C22}" type="slidenum">
              <a:rPr lang="en-US" altLang="zh-TW" noProof="0" smtClean="0"/>
              <a:t>‹#›</a:t>
            </a:fld>
            <a:endParaRPr lang="zh-TW" altLang="en-U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pic>
        <p:nvPicPr>
          <p:cNvPr id="14" name="圖片 1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hidden">
          <a:xfrm>
            <a:off x="0" y="0"/>
            <a:ext cx="12188825" cy="4810561"/>
          </a:xfrm>
          <a:prstGeom prst="rect">
            <a:avLst/>
          </a:prstGeom>
        </p:spPr>
      </p:pic>
      <p:sp>
        <p:nvSpPr>
          <p:cNvPr id="18" name="矩形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j-ea"/>
              <a:ea typeface="+mj-ea"/>
            </a:endParaRPr>
          </a:p>
        </p:txBody>
      </p:sp>
      <p:sp>
        <p:nvSpPr>
          <p:cNvPr id="2" name="標題 1"/>
          <p:cNvSpPr>
            <a:spLocks noGrp="1"/>
          </p:cNvSpPr>
          <p:nvPr>
            <p:ph type="title"/>
          </p:nvPr>
        </p:nvSpPr>
        <p:spPr>
          <a:xfrm>
            <a:off x="1522360" y="1905000"/>
            <a:ext cx="9142999" cy="2667000"/>
          </a:xfrm>
        </p:spPr>
        <p:txBody>
          <a:bodyPr rtlCol="0" anchor="b">
            <a:noAutofit/>
          </a:bodyPr>
          <a:lstStyle>
            <a:lvl1pPr algn="l">
              <a:defRPr sz="4800" b="0" cap="none" baseline="0">
                <a:latin typeface="+mj-ea"/>
                <a:ea typeface="+mj-ea"/>
              </a:defRPr>
            </a:lvl1pPr>
          </a:lstStyle>
          <a:p>
            <a:pPr rtl="0"/>
            <a:r>
              <a:rPr lang="zh-TW" altLang="en-US" noProof="0" smtClean="0"/>
              <a:t>按一下以編輯母片標題樣式</a:t>
            </a:r>
            <a:endParaRPr lang="zh-TW" altLang="en-US" noProof="0"/>
          </a:p>
        </p:txBody>
      </p:sp>
      <p:sp>
        <p:nvSpPr>
          <p:cNvPr id="3" name="文字預留位置 2"/>
          <p:cNvSpPr>
            <a:spLocks noGrp="1"/>
          </p:cNvSpPr>
          <p:nvPr>
            <p:ph type="body" idx="1" hasCustomPrompt="1"/>
          </p:nvPr>
        </p:nvSpPr>
        <p:spPr>
          <a:xfrm>
            <a:off x="1522412" y="5029200"/>
            <a:ext cx="8229601" cy="1143000"/>
          </a:xfrm>
        </p:spPr>
        <p:txBody>
          <a:bodyPr rtlCol="0" anchor="t">
            <a:normAutofit/>
          </a:bodyPr>
          <a:lstStyle>
            <a:lvl1pPr marL="0" indent="0">
              <a:spcBef>
                <a:spcPts val="0"/>
              </a:spcBef>
              <a:buNone/>
              <a:defRPr sz="2400">
                <a:solidFill>
                  <a:schemeClr val="tx1"/>
                </a:solidFill>
                <a:latin typeface="+mj-ea"/>
                <a:ea typeface="+mj-e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TW" altLang="en-US" noProof="0"/>
              <a:t>按一下以編輯母片文字樣式</a:t>
            </a:r>
          </a:p>
        </p:txBody>
      </p:sp>
      <p:sp>
        <p:nvSpPr>
          <p:cNvPr id="5" name="頁尾預留位置 4"/>
          <p:cNvSpPr>
            <a:spLocks noGrp="1"/>
          </p:cNvSpPr>
          <p:nvPr>
            <p:ph type="ftr" sz="quarter" idx="11"/>
          </p:nvPr>
        </p:nvSpPr>
        <p:spPr/>
        <p:txBody>
          <a:bodyPr rtlCol="0"/>
          <a:lstStyle>
            <a:lvl1pPr>
              <a:defRPr>
                <a:latin typeface="+mj-ea"/>
                <a:ea typeface="+mj-ea"/>
              </a:defRPr>
            </a:lvl1pPr>
          </a:lstStyle>
          <a:p>
            <a:r>
              <a:rPr lang="zh-TW" altLang="en-US" dirty="0"/>
              <a:t>新增頁尾</a:t>
            </a:r>
          </a:p>
        </p:txBody>
      </p:sp>
      <p:sp>
        <p:nvSpPr>
          <p:cNvPr id="4" name="日期預留位置 3"/>
          <p:cNvSpPr>
            <a:spLocks noGrp="1"/>
          </p:cNvSpPr>
          <p:nvPr>
            <p:ph type="dt" sz="half" idx="10"/>
          </p:nvPr>
        </p:nvSpPr>
        <p:spPr/>
        <p:txBody>
          <a:bodyPr rtlCol="0"/>
          <a:lstStyle>
            <a:lvl1pPr>
              <a:defRPr>
                <a:latin typeface="+mj-ea"/>
                <a:ea typeface="+mj-ea"/>
              </a:defRPr>
            </a:lvl1pPr>
          </a:lstStyle>
          <a:p>
            <a:fld id="{2BC29556-421D-4507-AA96-28B39C2E3DEB}" type="datetime2">
              <a:rPr lang="zh-TW" altLang="en-US" smtClean="0"/>
              <a:t>2019年1月11日</a:t>
            </a:fld>
            <a:endParaRPr lang="zh-TW" altLang="en-US" dirty="0"/>
          </a:p>
        </p:txBody>
      </p:sp>
      <p:sp>
        <p:nvSpPr>
          <p:cNvPr id="6" name="投影片編號預留位置 5"/>
          <p:cNvSpPr>
            <a:spLocks noGrp="1"/>
          </p:cNvSpPr>
          <p:nvPr>
            <p:ph type="sldNum" sz="quarter" idx="12"/>
          </p:nvPr>
        </p:nvSpPr>
        <p:spPr/>
        <p:txBody>
          <a:bodyPr rtlCol="0"/>
          <a:lstStyle>
            <a:lvl1pPr>
              <a:defRPr>
                <a:latin typeface="+mj-ea"/>
                <a:ea typeface="+mj-ea"/>
              </a:defRPr>
            </a:lvl1pPr>
          </a:lstStyle>
          <a:p>
            <a:fld id="{693B167E-EA96-4147-81DE-549160052C22}" type="slidenum">
              <a:rPr lang="en-US" altLang="zh-TW" smtClean="0"/>
              <a:pPr/>
              <a:t>‹#›</a:t>
            </a:fld>
            <a:endParaRPr lang="zh-TW" altLang="en-US" dirty="0"/>
          </a:p>
        </p:txBody>
      </p:sp>
      <p:sp>
        <p:nvSpPr>
          <p:cNvPr id="16" name="手繪多邊形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smtClean="0"/>
              <a:t>按一下以編輯母片標題樣式</a:t>
            </a:r>
            <a:endParaRPr lang="zh-TW" altLang="en-US" noProof="0"/>
          </a:p>
        </p:txBody>
      </p:sp>
      <p:sp>
        <p:nvSpPr>
          <p:cNvPr id="3" name="內容預留位置 2"/>
          <p:cNvSpPr>
            <a:spLocks noGrp="1"/>
          </p:cNvSpPr>
          <p:nvPr>
            <p:ph sz="half" idx="1" hasCustomPrompt="1"/>
          </p:nvPr>
        </p:nvSpPr>
        <p:spPr>
          <a:xfrm>
            <a:off x="1522413" y="1905000"/>
            <a:ext cx="4416552" cy="4267200"/>
          </a:xfrm>
        </p:spPr>
        <p:txBody>
          <a:bodyPr rtlCol="0">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內容預留位置 3"/>
          <p:cNvSpPr>
            <a:spLocks noGrp="1"/>
          </p:cNvSpPr>
          <p:nvPr>
            <p:ph sz="half" idx="2" hasCustomPrompt="1"/>
          </p:nvPr>
        </p:nvSpPr>
        <p:spPr>
          <a:xfrm>
            <a:off x="6246812" y="1905000"/>
            <a:ext cx="4416552" cy="4267200"/>
          </a:xfrm>
        </p:spPr>
        <p:txBody>
          <a:bodyPr rtlCol="0">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6" name="頁尾預留位置 5"/>
          <p:cNvSpPr>
            <a:spLocks noGrp="1"/>
          </p:cNvSpPr>
          <p:nvPr>
            <p:ph type="ftr" sz="quarter" idx="11"/>
          </p:nvPr>
        </p:nvSpPr>
        <p:spPr/>
        <p:txBody>
          <a:bodyPr rtlCol="0"/>
          <a:lstStyle/>
          <a:p>
            <a:pPr rtl="0"/>
            <a:r>
              <a:rPr lang="zh-TW" altLang="en-US"/>
              <a:t>新增頁尾</a:t>
            </a:r>
            <a:endParaRPr lang="zh-TW" altLang="en-US" dirty="0"/>
          </a:p>
        </p:txBody>
      </p:sp>
      <p:sp>
        <p:nvSpPr>
          <p:cNvPr id="5" name="日期預留位置 4"/>
          <p:cNvSpPr>
            <a:spLocks noGrp="1"/>
          </p:cNvSpPr>
          <p:nvPr>
            <p:ph type="dt" sz="half" idx="10"/>
          </p:nvPr>
        </p:nvSpPr>
        <p:spPr/>
        <p:txBody>
          <a:bodyPr rtlCol="0"/>
          <a:lstStyle/>
          <a:p>
            <a:pPr rtl="0"/>
            <a:fld id="{C60F82F5-56DC-44C8-93DB-224551D30ED8}" type="datetime2">
              <a:rPr lang="zh-TW" altLang="en-US" smtClean="0"/>
              <a:t>2019年1月11日</a:t>
            </a:fld>
            <a:endParaRPr lang="zh-TW" altLang="en-US" dirty="0"/>
          </a:p>
        </p:txBody>
      </p:sp>
      <p:sp>
        <p:nvSpPr>
          <p:cNvPr id="7" name="投影片編號預留位置 6"/>
          <p:cNvSpPr>
            <a:spLocks noGrp="1"/>
          </p:cNvSpPr>
          <p:nvPr>
            <p:ph type="sldNum" sz="quarter" idx="12"/>
          </p:nvPr>
        </p:nvSpPr>
        <p:spPr/>
        <p:txBody>
          <a:bodyPr rtlCol="0"/>
          <a:lstStyle/>
          <a:p>
            <a:pPr rtl="0"/>
            <a:fld id="{693B167E-EA96-4147-81DE-549160052C22}" type="slidenum">
              <a:rPr lang="en-US" altLang="zh-TW" noProof="0" smtClean="0"/>
              <a:t>‹#›</a:t>
            </a:fld>
            <a:endParaRPr lang="zh-TW" altLang="en-US" noProof="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vl1pPr>
          </a:lstStyle>
          <a:p>
            <a:pPr rtl="0"/>
            <a:r>
              <a:rPr lang="zh-TW" altLang="en-US" noProof="0" smtClean="0"/>
              <a:t>按一下以編輯母片標題樣式</a:t>
            </a:r>
            <a:endParaRPr lang="zh-TW" altLang="en-US" noProof="0"/>
          </a:p>
        </p:txBody>
      </p:sp>
      <p:sp>
        <p:nvSpPr>
          <p:cNvPr id="3" name="文字預留位置 2"/>
          <p:cNvSpPr>
            <a:spLocks noGrp="1"/>
          </p:cNvSpPr>
          <p:nvPr>
            <p:ph type="body" idx="1" hasCustomPrompt="1"/>
          </p:nvPr>
        </p:nvSpPr>
        <p:spPr>
          <a:xfrm>
            <a:off x="1522413" y="1905000"/>
            <a:ext cx="4416552" cy="762000"/>
          </a:xfrm>
        </p:spPr>
        <p:txBody>
          <a:bodyPr rtlCol="0"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4" name="內容預留位置 3"/>
          <p:cNvSpPr>
            <a:spLocks noGrp="1"/>
          </p:cNvSpPr>
          <p:nvPr>
            <p:ph sz="half" idx="2" hasCustomPrompt="1"/>
          </p:nvPr>
        </p:nvSpPr>
        <p:spPr>
          <a:xfrm>
            <a:off x="1522413" y="2743200"/>
            <a:ext cx="4416552" cy="3429001"/>
          </a:xfrm>
        </p:spPr>
        <p:txBody>
          <a:bodyPr rtlCol="0"/>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文字預留位置 4"/>
          <p:cNvSpPr>
            <a:spLocks noGrp="1"/>
          </p:cNvSpPr>
          <p:nvPr>
            <p:ph type="body" sz="quarter" idx="3" hasCustomPrompt="1"/>
          </p:nvPr>
        </p:nvSpPr>
        <p:spPr>
          <a:xfrm>
            <a:off x="6246812" y="1905000"/>
            <a:ext cx="4416552" cy="762000"/>
          </a:xfrm>
        </p:spPr>
        <p:txBody>
          <a:bodyPr rtlCol="0"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6" name="內容預留位置 5"/>
          <p:cNvSpPr>
            <a:spLocks noGrp="1"/>
          </p:cNvSpPr>
          <p:nvPr>
            <p:ph sz="quarter" idx="4" hasCustomPrompt="1"/>
          </p:nvPr>
        </p:nvSpPr>
        <p:spPr>
          <a:xfrm>
            <a:off x="6246812" y="2743200"/>
            <a:ext cx="4416552" cy="3429001"/>
          </a:xfrm>
        </p:spPr>
        <p:txBody>
          <a:bodyPr rtlCol="0"/>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8" name="頁尾預留位置 7"/>
          <p:cNvSpPr>
            <a:spLocks noGrp="1"/>
          </p:cNvSpPr>
          <p:nvPr>
            <p:ph type="ftr" sz="quarter" idx="11"/>
          </p:nvPr>
        </p:nvSpPr>
        <p:spPr/>
        <p:txBody>
          <a:bodyPr rtlCol="0"/>
          <a:lstStyle/>
          <a:p>
            <a:pPr rtl="0"/>
            <a:r>
              <a:rPr lang="zh-TW" altLang="en-US"/>
              <a:t>新增頁尾</a:t>
            </a:r>
            <a:endParaRPr lang="zh-TW" altLang="en-US" dirty="0"/>
          </a:p>
        </p:txBody>
      </p:sp>
      <p:sp>
        <p:nvSpPr>
          <p:cNvPr id="7" name="日期預留位置 6"/>
          <p:cNvSpPr>
            <a:spLocks noGrp="1"/>
          </p:cNvSpPr>
          <p:nvPr>
            <p:ph type="dt" sz="half" idx="10"/>
          </p:nvPr>
        </p:nvSpPr>
        <p:spPr/>
        <p:txBody>
          <a:bodyPr rtlCol="0"/>
          <a:lstStyle/>
          <a:p>
            <a:pPr rtl="0"/>
            <a:fld id="{3DEE156A-5731-454D-8F71-91EEAD1FE528}" type="datetime2">
              <a:rPr lang="zh-TW" altLang="en-US" smtClean="0"/>
              <a:t>2019年1月11日</a:t>
            </a:fld>
            <a:endParaRPr lang="zh-TW" altLang="en-US" dirty="0"/>
          </a:p>
        </p:txBody>
      </p:sp>
      <p:sp>
        <p:nvSpPr>
          <p:cNvPr id="9" name="投影片編號預留位置 8"/>
          <p:cNvSpPr>
            <a:spLocks noGrp="1"/>
          </p:cNvSpPr>
          <p:nvPr>
            <p:ph type="sldNum" sz="quarter" idx="12"/>
          </p:nvPr>
        </p:nvSpPr>
        <p:spPr/>
        <p:txBody>
          <a:bodyPr rtlCol="0"/>
          <a:lstStyle/>
          <a:p>
            <a:pPr rtl="0"/>
            <a:fld id="{693B167E-EA96-4147-81DE-549160052C22}" type="slidenum">
              <a:rPr lang="en-US" altLang="zh-TW" noProof="0" smtClean="0"/>
              <a:t>‹#›</a:t>
            </a:fld>
            <a:endParaRPr lang="zh-TW" altLang="en-US" noProof="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smtClean="0"/>
              <a:t>按一下以編輯母片標題樣式</a:t>
            </a:r>
            <a:endParaRPr lang="zh-TW" altLang="en-US" noProof="0"/>
          </a:p>
        </p:txBody>
      </p:sp>
      <p:sp>
        <p:nvSpPr>
          <p:cNvPr id="4" name="頁尾預留位置 3"/>
          <p:cNvSpPr>
            <a:spLocks noGrp="1"/>
          </p:cNvSpPr>
          <p:nvPr>
            <p:ph type="ftr" sz="quarter" idx="11"/>
          </p:nvPr>
        </p:nvSpPr>
        <p:spPr/>
        <p:txBody>
          <a:bodyPr rtlCol="0"/>
          <a:lstStyle/>
          <a:p>
            <a:pPr rtl="0"/>
            <a:r>
              <a:rPr lang="zh-TW" altLang="en-US"/>
              <a:t>新增頁尾</a:t>
            </a:r>
            <a:endParaRPr lang="zh-TW" altLang="en-US" dirty="0"/>
          </a:p>
        </p:txBody>
      </p:sp>
      <p:sp>
        <p:nvSpPr>
          <p:cNvPr id="3" name="日期預留位置 2"/>
          <p:cNvSpPr>
            <a:spLocks noGrp="1"/>
          </p:cNvSpPr>
          <p:nvPr>
            <p:ph type="dt" sz="half" idx="10"/>
          </p:nvPr>
        </p:nvSpPr>
        <p:spPr/>
        <p:txBody>
          <a:bodyPr rtlCol="0"/>
          <a:lstStyle/>
          <a:p>
            <a:pPr rtl="0"/>
            <a:fld id="{7B12B73E-5733-4D8D-8664-B6FD1D260C06}" type="datetime2">
              <a:rPr lang="zh-TW" altLang="en-US" smtClean="0"/>
              <a:t>2019年1月11日</a:t>
            </a:fld>
            <a:endParaRPr lang="zh-TW" altLang="en-US" dirty="0"/>
          </a:p>
        </p:txBody>
      </p:sp>
      <p:sp>
        <p:nvSpPr>
          <p:cNvPr id="5" name="投影片編號預留位置 4"/>
          <p:cNvSpPr>
            <a:spLocks noGrp="1"/>
          </p:cNvSpPr>
          <p:nvPr>
            <p:ph type="sldNum" sz="quarter" idx="12"/>
          </p:nvPr>
        </p:nvSpPr>
        <p:spPr/>
        <p:txBody>
          <a:bodyPr rtlCol="0"/>
          <a:lstStyle/>
          <a:p>
            <a:pPr rtl="0"/>
            <a:fld id="{693B167E-EA96-4147-81DE-549160052C22}" type="slidenum">
              <a:rPr lang="en-US" altLang="zh-TW" noProof="0" smtClean="0"/>
              <a:t>‹#›</a:t>
            </a:fld>
            <a:endParaRPr lang="zh-TW" altLang="en-US" noProof="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a:ext>
            </a:extLst>
          </a:blip>
          <a:stretch>
            <a:fillRect/>
          </a:stretch>
        </p:blipFill>
        <p:spPr bwMode="hidden">
          <a:xfrm>
            <a:off x="0" y="0"/>
            <a:ext cx="12188825" cy="6858000"/>
          </a:xfrm>
          <a:prstGeom prst="rect">
            <a:avLst/>
          </a:prstGeom>
        </p:spPr>
      </p:pic>
      <p:sp>
        <p:nvSpPr>
          <p:cNvPr id="5" name="矩形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j-ea"/>
              <a:ea typeface="+mj-ea"/>
            </a:endParaRPr>
          </a:p>
        </p:txBody>
      </p:sp>
      <p:sp>
        <p:nvSpPr>
          <p:cNvPr id="3" name="頁尾預留位置 2"/>
          <p:cNvSpPr>
            <a:spLocks noGrp="1"/>
          </p:cNvSpPr>
          <p:nvPr>
            <p:ph type="ftr" sz="quarter" idx="11"/>
          </p:nvPr>
        </p:nvSpPr>
        <p:spPr/>
        <p:txBody>
          <a:bodyPr rtlCol="0"/>
          <a:lstStyle>
            <a:lvl1pPr>
              <a:defRPr>
                <a:latin typeface="+mj-ea"/>
                <a:ea typeface="+mj-ea"/>
              </a:defRPr>
            </a:lvl1pPr>
          </a:lstStyle>
          <a:p>
            <a:r>
              <a:rPr lang="zh-TW" altLang="en-US"/>
              <a:t>新增頁尾</a:t>
            </a:r>
            <a:endParaRPr lang="zh-TW" altLang="en-US" dirty="0"/>
          </a:p>
        </p:txBody>
      </p:sp>
      <p:sp>
        <p:nvSpPr>
          <p:cNvPr id="2" name="日期預留位置 1"/>
          <p:cNvSpPr>
            <a:spLocks noGrp="1"/>
          </p:cNvSpPr>
          <p:nvPr>
            <p:ph type="dt" sz="half" idx="10"/>
          </p:nvPr>
        </p:nvSpPr>
        <p:spPr/>
        <p:txBody>
          <a:bodyPr rtlCol="0"/>
          <a:lstStyle>
            <a:lvl1pPr>
              <a:defRPr>
                <a:latin typeface="+mj-ea"/>
                <a:ea typeface="+mj-ea"/>
              </a:defRPr>
            </a:lvl1pPr>
          </a:lstStyle>
          <a:p>
            <a:fld id="{5A3A4886-3C49-451A-83B6-4224672D2AD7}" type="datetime2">
              <a:rPr lang="zh-TW" altLang="en-US" smtClean="0"/>
              <a:t>2019年1月11日</a:t>
            </a:fld>
            <a:endParaRPr lang="zh-TW" altLang="en-US" dirty="0"/>
          </a:p>
        </p:txBody>
      </p:sp>
      <p:sp>
        <p:nvSpPr>
          <p:cNvPr id="4" name="投影片編號預留位置 3"/>
          <p:cNvSpPr>
            <a:spLocks noGrp="1"/>
          </p:cNvSpPr>
          <p:nvPr>
            <p:ph type="sldNum" sz="quarter" idx="12"/>
          </p:nvPr>
        </p:nvSpPr>
        <p:spPr/>
        <p:txBody>
          <a:bodyPr rtlCol="0"/>
          <a:lstStyle>
            <a:lvl1pPr>
              <a:defRPr>
                <a:latin typeface="+mj-ea"/>
                <a:ea typeface="+mj-ea"/>
              </a:defRPr>
            </a:lvl1pPr>
          </a:lstStyle>
          <a:p>
            <a:fld id="{693B167E-EA96-4147-81DE-549160052C22}" type="slidenum">
              <a:rPr lang="en-US" altLang="zh-TW" smtClean="0"/>
              <a:pPr/>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9" name="手繪多邊形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mj-ea"/>
              <a:ea typeface="+mj-ea"/>
            </a:endParaRPr>
          </a:p>
        </p:txBody>
      </p:sp>
      <p:sp>
        <p:nvSpPr>
          <p:cNvPr id="2" name="標題 1"/>
          <p:cNvSpPr>
            <a:spLocks noGrp="1"/>
          </p:cNvSpPr>
          <p:nvPr>
            <p:ph type="title"/>
          </p:nvPr>
        </p:nvSpPr>
        <p:spPr/>
        <p:txBody>
          <a:bodyPr rtlCol="0" anchor="b">
            <a:normAutofit/>
          </a:bodyPr>
          <a:lstStyle>
            <a:lvl1pPr algn="l">
              <a:defRPr sz="3600" b="0">
                <a:latin typeface="+mj-ea"/>
                <a:ea typeface="+mj-ea"/>
              </a:defRPr>
            </a:lvl1pPr>
          </a:lstStyle>
          <a:p>
            <a:pPr rtl="0"/>
            <a:r>
              <a:rPr lang="zh-TW" altLang="en-US" noProof="0" smtClean="0"/>
              <a:t>按一下以編輯母片標題樣式</a:t>
            </a:r>
            <a:endParaRPr lang="zh-TW" altLang="en-US" noProof="0"/>
          </a:p>
        </p:txBody>
      </p:sp>
      <p:sp>
        <p:nvSpPr>
          <p:cNvPr id="3" name="內容預留位置 2"/>
          <p:cNvSpPr>
            <a:spLocks noGrp="1"/>
          </p:cNvSpPr>
          <p:nvPr>
            <p:ph idx="1" hasCustomPrompt="1"/>
          </p:nvPr>
        </p:nvSpPr>
        <p:spPr>
          <a:xfrm>
            <a:off x="4675568" y="2087880"/>
            <a:ext cx="5791200" cy="3886200"/>
          </a:xfrm>
        </p:spPr>
        <p:txBody>
          <a:bodyPr rtlCol="0">
            <a:normAutofit/>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atin typeface="+mj-ea"/>
                <a:ea typeface="+mj-ea"/>
              </a:defRPr>
            </a:lvl5pPr>
            <a:lvl6pPr>
              <a:defRPr sz="1600"/>
            </a:lvl6pPr>
            <a:lvl7pPr>
              <a:defRPr sz="1600"/>
            </a:lvl7pPr>
            <a:lvl8pPr>
              <a:defRPr sz="1600"/>
            </a:lvl8pPr>
            <a:lvl9pPr>
              <a:defRPr sz="16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文字預留位置 3"/>
          <p:cNvSpPr>
            <a:spLocks noGrp="1"/>
          </p:cNvSpPr>
          <p:nvPr>
            <p:ph type="body" sz="half" idx="2" hasCustomPrompt="1"/>
          </p:nvPr>
        </p:nvSpPr>
        <p:spPr>
          <a:xfrm>
            <a:off x="1522413" y="3429000"/>
            <a:ext cx="2743200" cy="2514600"/>
          </a:xfrm>
        </p:spPr>
        <p:txBody>
          <a:bodyPr rtlCol="0">
            <a:normAutofit/>
          </a:bodyPr>
          <a:lstStyle>
            <a:lvl1pPr marL="0" indent="0">
              <a:spcBef>
                <a:spcPts val="1200"/>
              </a:spcBef>
              <a:buNone/>
              <a:defRPr sz="2000">
                <a:latin typeface="+mj-ea"/>
                <a:ea typeface="+mj-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noProof="0"/>
              <a:t>按一下以編輯母片文字樣式</a:t>
            </a:r>
          </a:p>
        </p:txBody>
      </p:sp>
      <p:sp>
        <p:nvSpPr>
          <p:cNvPr id="6" name="頁尾預留位置 5"/>
          <p:cNvSpPr>
            <a:spLocks noGrp="1"/>
          </p:cNvSpPr>
          <p:nvPr>
            <p:ph type="ftr" sz="quarter" idx="11"/>
          </p:nvPr>
        </p:nvSpPr>
        <p:spPr/>
        <p:txBody>
          <a:bodyPr rtlCol="0"/>
          <a:lstStyle>
            <a:lvl1pPr>
              <a:defRPr>
                <a:latin typeface="+mj-ea"/>
                <a:ea typeface="+mj-ea"/>
              </a:defRPr>
            </a:lvl1pPr>
          </a:lstStyle>
          <a:p>
            <a:r>
              <a:rPr lang="zh-TW" altLang="en-US"/>
              <a:t>新增頁尾</a:t>
            </a:r>
            <a:endParaRPr lang="zh-TW" altLang="en-US" dirty="0"/>
          </a:p>
        </p:txBody>
      </p:sp>
      <p:sp>
        <p:nvSpPr>
          <p:cNvPr id="5" name="日期預留位置 4"/>
          <p:cNvSpPr>
            <a:spLocks noGrp="1"/>
          </p:cNvSpPr>
          <p:nvPr>
            <p:ph type="dt" sz="half" idx="10"/>
          </p:nvPr>
        </p:nvSpPr>
        <p:spPr/>
        <p:txBody>
          <a:bodyPr rtlCol="0"/>
          <a:lstStyle>
            <a:lvl1pPr>
              <a:defRPr>
                <a:latin typeface="+mj-ea"/>
                <a:ea typeface="+mj-ea"/>
              </a:defRPr>
            </a:lvl1pPr>
          </a:lstStyle>
          <a:p>
            <a:fld id="{5C4930B1-190D-47EF-B17F-C7370E2C0A72}" type="datetime2">
              <a:rPr lang="zh-TW" altLang="en-US" smtClean="0"/>
              <a:t>2019年1月11日</a:t>
            </a:fld>
            <a:endParaRPr lang="zh-TW" altLang="en-US" dirty="0"/>
          </a:p>
        </p:txBody>
      </p:sp>
      <p:sp>
        <p:nvSpPr>
          <p:cNvPr id="7" name="投影片編號預留位置 6"/>
          <p:cNvSpPr>
            <a:spLocks noGrp="1"/>
          </p:cNvSpPr>
          <p:nvPr>
            <p:ph type="sldNum" sz="quarter" idx="12"/>
          </p:nvPr>
        </p:nvSpPr>
        <p:spPr/>
        <p:txBody>
          <a:bodyPr rtlCol="0"/>
          <a:lstStyle>
            <a:lvl1pPr>
              <a:defRPr>
                <a:latin typeface="+mj-ea"/>
                <a:ea typeface="+mj-ea"/>
              </a:defRPr>
            </a:lvl1pPr>
          </a:lstStyle>
          <a:p>
            <a:fld id="{693B167E-EA96-4147-81DE-549160052C22}" type="slidenum">
              <a:rPr lang="en-US" altLang="zh-TW" smtClean="0"/>
              <a:pPr/>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圖片">
    <p:spTree>
      <p:nvGrpSpPr>
        <p:cNvPr id="1" name=""/>
        <p:cNvGrpSpPr/>
        <p:nvPr/>
      </p:nvGrpSpPr>
      <p:grpSpPr>
        <a:xfrm>
          <a:off x="0" y="0"/>
          <a:ext cx="0" cy="0"/>
          <a:chOff x="0" y="0"/>
          <a:chExt cx="0" cy="0"/>
        </a:xfrm>
      </p:grpSpPr>
      <p:sp>
        <p:nvSpPr>
          <p:cNvPr id="9" name="手繪多邊形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mj-ea"/>
              <a:ea typeface="+mj-ea"/>
            </a:endParaRPr>
          </a:p>
        </p:txBody>
      </p:sp>
      <p:sp>
        <p:nvSpPr>
          <p:cNvPr id="2" name="標題 1"/>
          <p:cNvSpPr>
            <a:spLocks noGrp="1"/>
          </p:cNvSpPr>
          <p:nvPr>
            <p:ph type="title"/>
          </p:nvPr>
        </p:nvSpPr>
        <p:spPr/>
        <p:txBody>
          <a:bodyPr rtlCol="0" anchor="b">
            <a:normAutofit/>
          </a:bodyPr>
          <a:lstStyle>
            <a:lvl1pPr algn="l">
              <a:defRPr sz="3600" b="0">
                <a:latin typeface="+mj-ea"/>
                <a:ea typeface="+mj-ea"/>
              </a:defRPr>
            </a:lvl1pPr>
          </a:lstStyle>
          <a:p>
            <a:pPr rtl="0"/>
            <a:r>
              <a:rPr lang="zh-TW" altLang="en-US" noProof="0" smtClean="0"/>
              <a:t>按一下以編輯母片標題樣式</a:t>
            </a:r>
            <a:endParaRPr lang="zh-TW" altLang="en-US" noProof="0"/>
          </a:p>
        </p:txBody>
      </p:sp>
      <p:sp>
        <p:nvSpPr>
          <p:cNvPr id="3" name="圖片預留位置 2" descr="要新增影像的空白預留位置。按一下預留位置，然後選取您要新增的影像"/>
          <p:cNvSpPr>
            <a:spLocks noGrp="1"/>
          </p:cNvSpPr>
          <p:nvPr>
            <p:ph type="pic" idx="1"/>
          </p:nvPr>
        </p:nvSpPr>
        <p:spPr>
          <a:xfrm>
            <a:off x="1706880" y="2087880"/>
            <a:ext cx="5784978" cy="3886200"/>
          </a:xfrm>
          <a:solidFill>
            <a:schemeClr val="bg2">
              <a:lumMod val="40000"/>
              <a:lumOff val="60000"/>
            </a:schemeClr>
          </a:solidFill>
        </p:spPr>
        <p:txBody>
          <a:bodyPr rtlCol="0">
            <a:normAutofit/>
          </a:bodyPr>
          <a:lstStyle>
            <a:lvl1pPr marL="0" indent="0" algn="ctr">
              <a:buNone/>
              <a:defRPr sz="2800">
                <a:latin typeface="+mj-ea"/>
                <a:ea typeface="+mj-e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TW" altLang="en-US" noProof="0" smtClean="0"/>
              <a:t>按一下圖示以新增圖片</a:t>
            </a:r>
            <a:endParaRPr lang="zh-TW" altLang="en-US" noProof="0"/>
          </a:p>
        </p:txBody>
      </p:sp>
      <p:sp>
        <p:nvSpPr>
          <p:cNvPr id="4" name="文字預留位置 3"/>
          <p:cNvSpPr>
            <a:spLocks noGrp="1"/>
          </p:cNvSpPr>
          <p:nvPr>
            <p:ph type="body" sz="half" idx="2" hasCustomPrompt="1"/>
          </p:nvPr>
        </p:nvSpPr>
        <p:spPr>
          <a:xfrm>
            <a:off x="7923211" y="3429000"/>
            <a:ext cx="2743200" cy="2514600"/>
          </a:xfrm>
        </p:spPr>
        <p:txBody>
          <a:bodyPr rtlCol="0">
            <a:normAutofit/>
          </a:bodyPr>
          <a:lstStyle>
            <a:lvl1pPr marL="0" indent="0">
              <a:spcBef>
                <a:spcPts val="1200"/>
              </a:spcBef>
              <a:buNone/>
              <a:defRPr sz="2000">
                <a:latin typeface="+mj-ea"/>
                <a:ea typeface="+mj-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noProof="0"/>
              <a:t>按一下以編輯母片文字樣式</a:t>
            </a:r>
          </a:p>
        </p:txBody>
      </p:sp>
      <p:sp>
        <p:nvSpPr>
          <p:cNvPr id="6" name="頁尾預留位置 5"/>
          <p:cNvSpPr>
            <a:spLocks noGrp="1"/>
          </p:cNvSpPr>
          <p:nvPr>
            <p:ph type="ftr" sz="quarter" idx="11"/>
          </p:nvPr>
        </p:nvSpPr>
        <p:spPr/>
        <p:txBody>
          <a:bodyPr rtlCol="0"/>
          <a:lstStyle>
            <a:lvl1pPr>
              <a:defRPr>
                <a:latin typeface="+mj-ea"/>
                <a:ea typeface="+mj-ea"/>
              </a:defRPr>
            </a:lvl1pPr>
          </a:lstStyle>
          <a:p>
            <a:r>
              <a:rPr lang="zh-TW" altLang="en-US"/>
              <a:t>新增頁尾</a:t>
            </a:r>
            <a:endParaRPr lang="zh-TW" altLang="en-US" dirty="0"/>
          </a:p>
        </p:txBody>
      </p:sp>
      <p:sp>
        <p:nvSpPr>
          <p:cNvPr id="5" name="日期預留位置 4"/>
          <p:cNvSpPr>
            <a:spLocks noGrp="1"/>
          </p:cNvSpPr>
          <p:nvPr>
            <p:ph type="dt" sz="half" idx="10"/>
          </p:nvPr>
        </p:nvSpPr>
        <p:spPr/>
        <p:txBody>
          <a:bodyPr rtlCol="0"/>
          <a:lstStyle>
            <a:lvl1pPr>
              <a:defRPr>
                <a:latin typeface="+mj-ea"/>
                <a:ea typeface="+mj-ea"/>
              </a:defRPr>
            </a:lvl1pPr>
          </a:lstStyle>
          <a:p>
            <a:fld id="{F124EA5C-C65E-4051-906A-E0ECB8242990}" type="datetime2">
              <a:rPr lang="zh-TW" altLang="en-US" smtClean="0"/>
              <a:t>2019年1月11日</a:t>
            </a:fld>
            <a:endParaRPr lang="zh-TW" altLang="en-US" dirty="0"/>
          </a:p>
        </p:txBody>
      </p:sp>
      <p:sp>
        <p:nvSpPr>
          <p:cNvPr id="7" name="投影片編號預留位置 6"/>
          <p:cNvSpPr>
            <a:spLocks noGrp="1"/>
          </p:cNvSpPr>
          <p:nvPr>
            <p:ph type="sldNum" sz="quarter" idx="12"/>
          </p:nvPr>
        </p:nvSpPr>
        <p:spPr/>
        <p:txBody>
          <a:bodyPr rtlCol="0"/>
          <a:lstStyle>
            <a:lvl1pPr>
              <a:defRPr>
                <a:latin typeface="+mj-ea"/>
                <a:ea typeface="+mj-ea"/>
              </a:defRPr>
            </a:lvl1pPr>
          </a:lstStyle>
          <a:p>
            <a:fld id="{693B167E-EA96-4147-81DE-549160052C22}" type="slidenum">
              <a:rPr lang="en-US" altLang="zh-TW" smtClean="0"/>
              <a:pPr/>
              <a:t>‹#›</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標題預留位置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pPr rtl="0"/>
            <a:r>
              <a:rPr lang="zh-TW" altLang="en-US" noProof="0" dirty="0"/>
              <a:t>按一下以編輯母片標題樣式</a:t>
            </a:r>
          </a:p>
        </p:txBody>
      </p:sp>
      <p:pic>
        <p:nvPicPr>
          <p:cNvPr id="13" name="圖片 12"/>
          <p:cNvPicPr>
            <a:picLocks noChangeAspect="1"/>
          </p:cNvPicPr>
          <p:nvPr/>
        </p:nvPicPr>
        <p:blipFill rotWithShape="1">
          <a:blip r:embed="rId13">
            <a:extLst>
              <a:ext uri="{28A0092B-C50C-407E-A947-70E740481C1C}">
                <a14:useLocalDpi xmlns:a14="http://schemas.microsoft.com/office/drawing/2010/main"/>
              </a:ext>
            </a:extLst>
          </a:blip>
          <a:srcRect/>
          <a:stretch/>
        </p:blipFill>
        <p:spPr bwMode="hidden">
          <a:xfrm>
            <a:off x="0" y="1628776"/>
            <a:ext cx="12188825" cy="5229225"/>
          </a:xfrm>
          <a:prstGeom prst="rect">
            <a:avLst/>
          </a:prstGeom>
          <a:noFill/>
          <a:ln>
            <a:noFill/>
          </a:ln>
        </p:spPr>
      </p:pic>
      <p:sp>
        <p:nvSpPr>
          <p:cNvPr id="17" name="矩形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mj-ea"/>
              <a:ea typeface="+mj-ea"/>
            </a:endParaRPr>
          </a:p>
        </p:txBody>
      </p:sp>
      <p:sp>
        <p:nvSpPr>
          <p:cNvPr id="3" name="文字預留位置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5" name="頁尾預留位置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latin typeface="+mj-ea"/>
                <a:ea typeface="+mj-ea"/>
              </a:defRPr>
            </a:lvl1pPr>
          </a:lstStyle>
          <a:p>
            <a:r>
              <a:rPr lang="zh-TW" altLang="en-US"/>
              <a:t>新增頁尾</a:t>
            </a:r>
            <a:endParaRPr lang="zh-TW" altLang="en-US" dirty="0"/>
          </a:p>
        </p:txBody>
      </p:sp>
      <p:sp>
        <p:nvSpPr>
          <p:cNvPr id="4" name="日期預留位置 3"/>
          <p:cNvSpPr>
            <a:spLocks noGrp="1"/>
          </p:cNvSpPr>
          <p:nvPr>
            <p:ph type="dt" sz="half" idx="2"/>
          </p:nvPr>
        </p:nvSpPr>
        <p:spPr>
          <a:xfrm>
            <a:off x="8609012" y="6420898"/>
            <a:ext cx="1371600" cy="236030"/>
          </a:xfrm>
          <a:prstGeom prst="rect">
            <a:avLst/>
          </a:prstGeom>
        </p:spPr>
        <p:txBody>
          <a:bodyPr vert="horz" lIns="91440" tIns="45720" rIns="91440" bIns="45720" rtlCol="0" anchor="ctr"/>
          <a:lstStyle>
            <a:lvl1pPr algn="r">
              <a:defRPr sz="1100">
                <a:solidFill>
                  <a:schemeClr val="tx1"/>
                </a:solidFill>
                <a:latin typeface="+mj-ea"/>
                <a:ea typeface="+mj-ea"/>
              </a:defRPr>
            </a:lvl1pPr>
          </a:lstStyle>
          <a:p>
            <a:fld id="{B63DB804-0076-4FBD-AA6F-49FA37494018}" type="datetime2">
              <a:rPr lang="zh-TW" altLang="en-US" smtClean="0"/>
              <a:t>2019年1月11日</a:t>
            </a:fld>
            <a:endParaRPr lang="zh-TW" altLang="en-US" dirty="0"/>
          </a:p>
        </p:txBody>
      </p:sp>
      <p:sp>
        <p:nvSpPr>
          <p:cNvPr id="6" name="投影片編號預留位置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latin typeface="+mj-ea"/>
                <a:ea typeface="+mj-ea"/>
              </a:defRPr>
            </a:lvl1pPr>
          </a:lstStyle>
          <a:p>
            <a:fld id="{693B167E-EA96-4147-81DE-549160052C22}" type="slidenum">
              <a:rPr lang="en-US" altLang="zh-TW" smtClean="0"/>
              <a:pPr/>
              <a:t>‹#›</a:t>
            </a:fld>
            <a:endParaRPr lang="zh-TW" altLang="en-US" dirty="0"/>
          </a:p>
        </p:txBody>
      </p:sp>
      <p:sp>
        <p:nvSpPr>
          <p:cNvPr id="38" name="手繪多邊形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zh-TW" altLang="en-US" dirty="0">
              <a:latin typeface="+mj-ea"/>
              <a:ea typeface="+mj-ea"/>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b="0" kern="1200">
          <a:solidFill>
            <a:schemeClr val="tx1"/>
          </a:solidFill>
          <a:latin typeface="+mj-ea"/>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j-ea"/>
          <a:ea typeface="+mj-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j-ea"/>
          <a:ea typeface="+mj-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j-ea"/>
          <a:ea typeface="+mj-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j-ea"/>
          <a:ea typeface="+mj-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j-ea"/>
          <a:ea typeface="+mj-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09836" y="1772816"/>
            <a:ext cx="10945216" cy="2667000"/>
          </a:xfrm>
        </p:spPr>
        <p:txBody>
          <a:bodyPr rtlCol="0">
            <a:normAutofit/>
          </a:bodyPr>
          <a:lstStyle/>
          <a:p>
            <a:r>
              <a:rPr lang="zh-TW" altLang="en-US" sz="4800" dirty="0"/>
              <a:t>結合</a:t>
            </a:r>
            <a:r>
              <a:rPr lang="zh-TW" altLang="en-US" sz="4800" dirty="0" smtClean="0"/>
              <a:t>歌詞</a:t>
            </a:r>
            <a:r>
              <a:rPr lang="zh-TW" altLang="en-US" sz="4800" dirty="0"/>
              <a:t>大數據</a:t>
            </a:r>
            <a:r>
              <a:rPr lang="zh-TW" altLang="en-US" sz="4800" dirty="0" smtClean="0"/>
              <a:t>情緒辨識的情境製造</a:t>
            </a:r>
            <a:r>
              <a:rPr lang="zh-TW" altLang="en-US" sz="4800" dirty="0"/>
              <a:t>機</a:t>
            </a:r>
          </a:p>
        </p:txBody>
      </p:sp>
      <p:sp>
        <p:nvSpPr>
          <p:cNvPr id="3" name="副標題 2"/>
          <p:cNvSpPr>
            <a:spLocks noGrp="1"/>
          </p:cNvSpPr>
          <p:nvPr>
            <p:ph type="subTitle" idx="1"/>
          </p:nvPr>
        </p:nvSpPr>
        <p:spPr/>
        <p:txBody>
          <a:bodyPr rtlCol="0"/>
          <a:lstStyle/>
          <a:p>
            <a:pPr rtl="0"/>
            <a:r>
              <a:rPr lang="zh-TW" altLang="en-US" dirty="0" smtClean="0"/>
              <a:t>指導教授：劉明機老師</a:t>
            </a:r>
            <a:endParaRPr lang="en-US" altLang="zh-TW" dirty="0" smtClean="0"/>
          </a:p>
          <a:p>
            <a:pPr rtl="0"/>
            <a:r>
              <a:rPr lang="zh-TW" altLang="en-US" dirty="0" smtClean="0"/>
              <a:t>學生：李冠毅</a:t>
            </a:r>
            <a:endParaRPr lang="en-US" altLang="zh-TW" dirty="0" smtClean="0"/>
          </a:p>
          <a:p>
            <a:pPr rtl="0"/>
            <a:r>
              <a:rPr lang="en-US" altLang="zh-TW" dirty="0" smtClean="0"/>
              <a:t>	</a:t>
            </a:r>
            <a:r>
              <a:rPr lang="zh-TW" altLang="en-US" dirty="0" smtClean="0"/>
              <a:t>王富釧</a:t>
            </a:r>
            <a:endParaRPr lang="zh-TW" altLang="en-US" dirty="0"/>
          </a:p>
        </p:txBody>
      </p:sp>
    </p:spTree>
    <p:extLst>
      <p:ext uri="{BB962C8B-B14F-4D97-AF65-F5344CB8AC3E}">
        <p14:creationId xmlns:p14="http://schemas.microsoft.com/office/powerpoint/2010/main" val="323204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開發過程 </a:t>
            </a:r>
            <a:r>
              <a:rPr lang="en-US" altLang="zh-TW" dirty="0" smtClean="0"/>
              <a:t>–</a:t>
            </a:r>
            <a:r>
              <a:rPr lang="zh-TW" altLang="en-US" dirty="0" smtClean="0"/>
              <a:t>資料分析</a:t>
            </a:r>
            <a:r>
              <a:rPr lang="en-US" altLang="zh-TW" dirty="0" smtClean="0"/>
              <a:t>(2)</a:t>
            </a:r>
            <a:endParaRPr lang="zh-TW" altLang="en-US" dirty="0"/>
          </a:p>
        </p:txBody>
      </p:sp>
      <p:pic>
        <p:nvPicPr>
          <p:cNvPr id="7" name="圖片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2413" y="3482479"/>
            <a:ext cx="9137190" cy="3335248"/>
          </a:xfrm>
          <a:prstGeom prst="rect">
            <a:avLst/>
          </a:prstGeom>
        </p:spPr>
      </p:pic>
      <p:sp>
        <p:nvSpPr>
          <p:cNvPr id="3" name="矩形 2"/>
          <p:cNvSpPr/>
          <p:nvPr/>
        </p:nvSpPr>
        <p:spPr>
          <a:xfrm>
            <a:off x="4152015" y="3020814"/>
            <a:ext cx="3877985" cy="461665"/>
          </a:xfrm>
          <a:prstGeom prst="rect">
            <a:avLst/>
          </a:prstGeom>
        </p:spPr>
        <p:txBody>
          <a:bodyPr wrap="none">
            <a:spAutoFit/>
          </a:bodyPr>
          <a:lstStyle/>
          <a:p>
            <a:r>
              <a:rPr lang="zh-TW" altLang="en-US" sz="2400" dirty="0" smtClean="0"/>
              <a:t>四種情緒分析</a:t>
            </a:r>
            <a:r>
              <a:rPr lang="zh-TW" altLang="en-US" sz="2400" dirty="0"/>
              <a:t>句子的正確性</a:t>
            </a:r>
          </a:p>
        </p:txBody>
      </p:sp>
      <p:sp>
        <p:nvSpPr>
          <p:cNvPr id="4" name="文字方塊 3"/>
          <p:cNvSpPr txBox="1"/>
          <p:nvPr/>
        </p:nvSpPr>
        <p:spPr>
          <a:xfrm>
            <a:off x="837828" y="1681986"/>
            <a:ext cx="10853054" cy="1107996"/>
          </a:xfrm>
          <a:prstGeom prst="rect">
            <a:avLst/>
          </a:prstGeom>
          <a:noFill/>
        </p:spPr>
        <p:txBody>
          <a:bodyPr wrap="square" rtlCol="0">
            <a:spAutoFit/>
          </a:bodyPr>
          <a:lstStyle/>
          <a:p>
            <a:r>
              <a:rPr lang="zh-TW" altLang="en-US" sz="2200" dirty="0" smtClean="0">
                <a:latin typeface="+mn-ea"/>
              </a:rPr>
              <a:t>        輕鬆與悲傷的正確率偏低，經過與教授和幫助標記的三人進行討論後，認為人工去分辨情緒時，可以很明確知道句子的正負向，但對於分辨程度的方面，</a:t>
            </a:r>
            <a:r>
              <a:rPr lang="zh-TW" altLang="en-US" sz="2200" dirty="0">
                <a:latin typeface="+mn-ea"/>
              </a:rPr>
              <a:t>標記的三</a:t>
            </a:r>
            <a:r>
              <a:rPr lang="zh-TW" altLang="en-US" sz="2200" dirty="0" smtClean="0">
                <a:latin typeface="+mn-ea"/>
              </a:rPr>
              <a:t>人表示除非有很明確地感受到，不然無法作區別。</a:t>
            </a:r>
            <a:endParaRPr lang="zh-TW" altLang="en-US" sz="2200" dirty="0">
              <a:latin typeface="+mn-ea"/>
            </a:endParaRPr>
          </a:p>
        </p:txBody>
      </p:sp>
    </p:spTree>
    <p:extLst>
      <p:ext uri="{BB962C8B-B14F-4D97-AF65-F5344CB8AC3E}">
        <p14:creationId xmlns:p14="http://schemas.microsoft.com/office/powerpoint/2010/main" val="360222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dirty="0" smtClean="0"/>
              <a:t>選用的器材</a:t>
            </a:r>
            <a:endParaRPr lang="zh-TW" altLang="en-US" dirty="0"/>
          </a:p>
        </p:txBody>
      </p:sp>
      <p:pic>
        <p:nvPicPr>
          <p:cNvPr id="6" name="圖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244" y="2492896"/>
            <a:ext cx="2038138" cy="3861048"/>
          </a:xfrm>
          <a:prstGeom prst="rect">
            <a:avLst/>
          </a:prstGeom>
        </p:spPr>
      </p:pic>
      <p:sp>
        <p:nvSpPr>
          <p:cNvPr id="7" name="矩形 6"/>
          <p:cNvSpPr/>
          <p:nvPr/>
        </p:nvSpPr>
        <p:spPr>
          <a:xfrm>
            <a:off x="826244" y="1807692"/>
            <a:ext cx="2031325" cy="646331"/>
          </a:xfrm>
          <a:prstGeom prst="rect">
            <a:avLst/>
          </a:prstGeom>
          <a:noFill/>
        </p:spPr>
        <p:txBody>
          <a:bodyPr wrap="none" lIns="91440" tIns="45720" rIns="91440" bIns="45720">
            <a:spAutoFit/>
          </a:bodyPr>
          <a:lstStyle/>
          <a:p>
            <a:pPr algn="ctr"/>
            <a:r>
              <a:rPr lang="zh-TW" altLang="en-US" sz="36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運作主機</a:t>
            </a:r>
            <a:endParaRPr lang="zh-TW" alt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0" name="矩形 9"/>
          <p:cNvSpPr/>
          <p:nvPr/>
        </p:nvSpPr>
        <p:spPr>
          <a:xfrm>
            <a:off x="3574132" y="1807691"/>
            <a:ext cx="2031325" cy="646331"/>
          </a:xfrm>
          <a:prstGeom prst="rect">
            <a:avLst/>
          </a:prstGeom>
          <a:noFill/>
        </p:spPr>
        <p:txBody>
          <a:bodyPr wrap="none" lIns="91440" tIns="45720" rIns="91440" bIns="45720">
            <a:spAutoFit/>
          </a:bodyPr>
          <a:lstStyle/>
          <a:p>
            <a:pPr algn="ctr"/>
            <a:r>
              <a:rPr lang="zh-TW" altLang="en-US" sz="36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視覺主體</a:t>
            </a:r>
            <a:endParaRPr lang="zh-TW" alt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11" name="圖片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2989494" y="3005527"/>
            <a:ext cx="3170797" cy="2721600"/>
          </a:xfrm>
          <a:prstGeom prst="rect">
            <a:avLst/>
          </a:prstGeom>
        </p:spPr>
      </p:pic>
      <p:sp>
        <p:nvSpPr>
          <p:cNvPr id="12" name="矩形 11"/>
          <p:cNvSpPr/>
          <p:nvPr/>
        </p:nvSpPr>
        <p:spPr>
          <a:xfrm>
            <a:off x="143875" y="6323352"/>
            <a:ext cx="3392275" cy="461665"/>
          </a:xfrm>
          <a:prstGeom prst="rect">
            <a:avLst/>
          </a:prstGeom>
          <a:noFill/>
          <a:ln>
            <a:noFill/>
          </a:ln>
        </p:spPr>
        <p:txBody>
          <a:bodyPr wrap="none" lIns="91440" tIns="45720" rIns="91440" bIns="45720">
            <a:spAutoFit/>
          </a:bodyPr>
          <a:lstStyle/>
          <a:p>
            <a:pPr algn="ctr"/>
            <a:r>
              <a:rPr lang="en-US" altLang="zh-TW" sz="2400" b="1" cap="none" spc="0" dirty="0" smtClean="0">
                <a:ln w="9525">
                  <a:solidFill>
                    <a:schemeClr val="bg1"/>
                  </a:solidFill>
                  <a:prstDash val="solid"/>
                </a:ln>
                <a:solidFill>
                  <a:schemeClr val="accent3">
                    <a:lumMod val="50000"/>
                  </a:schemeClr>
                </a:solidFill>
                <a:effectLst>
                  <a:outerShdw blurRad="12700" dist="38100" dir="2700000" algn="tl" rotWithShape="0">
                    <a:schemeClr val="bg1">
                      <a:lumMod val="50000"/>
                    </a:schemeClr>
                  </a:outerShdw>
                </a:effectLst>
              </a:rPr>
              <a:t>Raspberry Pi 3 Model B+</a:t>
            </a:r>
            <a:endParaRPr lang="zh-TW" altLang="en-US" sz="2400" b="1" cap="none" spc="0" dirty="0">
              <a:ln w="9525">
                <a:solidFill>
                  <a:schemeClr val="bg1"/>
                </a:solidFill>
                <a:prstDash val="solid"/>
              </a:ln>
              <a:solidFill>
                <a:schemeClr val="accent3">
                  <a:lumMod val="50000"/>
                </a:schemeClr>
              </a:solidFill>
              <a:effectLst>
                <a:outerShdw blurRad="12700" dist="38100" dir="2700000" algn="tl" rotWithShape="0">
                  <a:schemeClr val="bg1">
                    <a:lumMod val="50000"/>
                  </a:schemeClr>
                </a:outerShdw>
              </a:effectLst>
            </a:endParaRPr>
          </a:p>
        </p:txBody>
      </p:sp>
      <p:sp>
        <p:nvSpPr>
          <p:cNvPr id="13" name="矩形 12"/>
          <p:cNvSpPr/>
          <p:nvPr/>
        </p:nvSpPr>
        <p:spPr>
          <a:xfrm>
            <a:off x="3862164" y="6323353"/>
            <a:ext cx="1532792" cy="461665"/>
          </a:xfrm>
          <a:prstGeom prst="rect">
            <a:avLst/>
          </a:prstGeom>
          <a:noFill/>
          <a:ln>
            <a:noFill/>
          </a:ln>
        </p:spPr>
        <p:txBody>
          <a:bodyPr wrap="none" lIns="91440" tIns="45720" rIns="91440" bIns="45720">
            <a:spAutoFit/>
          </a:bodyPr>
          <a:lstStyle/>
          <a:p>
            <a:pPr algn="ctr"/>
            <a:r>
              <a:rPr lang="en-US" altLang="zh-TW" sz="2400" b="1" cap="none" spc="0" dirty="0" smtClean="0">
                <a:ln w="9525">
                  <a:solidFill>
                    <a:schemeClr val="bg1"/>
                  </a:solidFill>
                  <a:prstDash val="solid"/>
                </a:ln>
                <a:solidFill>
                  <a:schemeClr val="accent3">
                    <a:lumMod val="50000"/>
                  </a:schemeClr>
                </a:solidFill>
                <a:effectLst>
                  <a:outerShdw blurRad="12700" dist="38100" dir="2700000" algn="tl" rotWithShape="0">
                    <a:schemeClr val="bg1">
                      <a:lumMod val="50000"/>
                    </a:schemeClr>
                  </a:outerShdw>
                </a:effectLst>
              </a:rPr>
              <a:t>Sense Hat</a:t>
            </a:r>
            <a:endParaRPr lang="zh-TW" altLang="en-US" sz="2400" b="1" cap="none" spc="0" dirty="0">
              <a:ln w="9525">
                <a:solidFill>
                  <a:schemeClr val="bg1"/>
                </a:solidFill>
                <a:prstDash val="solid"/>
              </a:ln>
              <a:solidFill>
                <a:schemeClr val="accent3">
                  <a:lumMod val="50000"/>
                </a:schemeClr>
              </a:solidFill>
              <a:effectLst>
                <a:outerShdw blurRad="12700" dist="38100" dir="2700000" algn="tl" rotWithShape="0">
                  <a:schemeClr val="bg1">
                    <a:lumMod val="50000"/>
                  </a:schemeClr>
                </a:outerShdw>
              </a:effectLst>
            </a:endParaRPr>
          </a:p>
        </p:txBody>
      </p:sp>
      <p:sp>
        <p:nvSpPr>
          <p:cNvPr id="14" name="矩形 13"/>
          <p:cNvSpPr/>
          <p:nvPr/>
        </p:nvSpPr>
        <p:spPr>
          <a:xfrm>
            <a:off x="6382444" y="1807690"/>
            <a:ext cx="2031325" cy="646331"/>
          </a:xfrm>
          <a:prstGeom prst="rect">
            <a:avLst/>
          </a:prstGeom>
          <a:noFill/>
        </p:spPr>
        <p:txBody>
          <a:bodyPr wrap="none" lIns="91440" tIns="45720" rIns="91440" bIns="45720">
            <a:spAutoFit/>
          </a:bodyPr>
          <a:lstStyle/>
          <a:p>
            <a:pPr algn="ctr"/>
            <a:r>
              <a:rPr lang="zh-TW" altLang="en-US" sz="3600" b="1" dirty="0" smtClean="0">
                <a:ln w="9525">
                  <a:solidFill>
                    <a:schemeClr val="bg1"/>
                  </a:solidFill>
                  <a:prstDash val="solid"/>
                </a:ln>
                <a:effectLst>
                  <a:outerShdw blurRad="12700" dist="38100" dir="2700000" algn="tl" rotWithShape="0">
                    <a:schemeClr val="bg1">
                      <a:lumMod val="50000"/>
                    </a:schemeClr>
                  </a:outerShdw>
                </a:effectLst>
              </a:rPr>
              <a:t>嗅</a:t>
            </a:r>
            <a:r>
              <a:rPr lang="zh-TW" altLang="en-US" sz="36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覺用具</a:t>
            </a:r>
            <a:endParaRPr lang="zh-TW" alt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15" name="圖片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34372" y="2567350"/>
            <a:ext cx="3384376" cy="3384376"/>
          </a:xfrm>
          <a:prstGeom prst="rect">
            <a:avLst/>
          </a:prstGeom>
        </p:spPr>
      </p:pic>
      <p:sp>
        <p:nvSpPr>
          <p:cNvPr id="16" name="矩形 15"/>
          <p:cNvSpPr/>
          <p:nvPr/>
        </p:nvSpPr>
        <p:spPr>
          <a:xfrm>
            <a:off x="6858624" y="6323352"/>
            <a:ext cx="1107996" cy="461665"/>
          </a:xfrm>
          <a:prstGeom prst="rect">
            <a:avLst/>
          </a:prstGeom>
          <a:noFill/>
          <a:ln>
            <a:noFill/>
          </a:ln>
        </p:spPr>
        <p:txBody>
          <a:bodyPr wrap="none" lIns="91440" tIns="45720" rIns="91440" bIns="45720">
            <a:spAutoFit/>
          </a:bodyPr>
          <a:lstStyle/>
          <a:p>
            <a:pPr algn="ctr"/>
            <a:r>
              <a:rPr lang="zh-TW" altLang="en-US" sz="2400" b="1" cap="none" spc="0" dirty="0" smtClean="0">
                <a:ln w="9525">
                  <a:solidFill>
                    <a:schemeClr val="bg1"/>
                  </a:solidFill>
                  <a:prstDash val="solid"/>
                </a:ln>
                <a:solidFill>
                  <a:schemeClr val="accent3">
                    <a:lumMod val="50000"/>
                  </a:schemeClr>
                </a:solidFill>
                <a:effectLst>
                  <a:outerShdw blurRad="12700" dist="38100" dir="2700000" algn="tl" rotWithShape="0">
                    <a:schemeClr val="bg1">
                      <a:lumMod val="50000"/>
                    </a:schemeClr>
                  </a:outerShdw>
                </a:effectLst>
              </a:rPr>
              <a:t>加濕器</a:t>
            </a:r>
            <a:endParaRPr lang="zh-TW" altLang="en-US" sz="2400" b="1" cap="none" spc="0" dirty="0">
              <a:ln w="9525">
                <a:solidFill>
                  <a:schemeClr val="bg1"/>
                </a:solidFill>
                <a:prstDash val="solid"/>
              </a:ln>
              <a:solidFill>
                <a:schemeClr val="accent3">
                  <a:lumMod val="50000"/>
                </a:schemeClr>
              </a:solidFill>
              <a:effectLst>
                <a:outerShdw blurRad="12700" dist="38100" dir="2700000" algn="tl" rotWithShape="0">
                  <a:schemeClr val="bg1">
                    <a:lumMod val="50000"/>
                  </a:schemeClr>
                </a:outerShdw>
              </a:effectLst>
            </a:endParaRPr>
          </a:p>
        </p:txBody>
      </p:sp>
      <p:sp>
        <p:nvSpPr>
          <p:cNvPr id="17" name="矩形 16"/>
          <p:cNvSpPr/>
          <p:nvPr/>
        </p:nvSpPr>
        <p:spPr>
          <a:xfrm>
            <a:off x="9334772" y="1812031"/>
            <a:ext cx="2031325" cy="646331"/>
          </a:xfrm>
          <a:prstGeom prst="rect">
            <a:avLst/>
          </a:prstGeom>
          <a:noFill/>
        </p:spPr>
        <p:txBody>
          <a:bodyPr wrap="none" lIns="91440" tIns="45720" rIns="91440" bIns="45720">
            <a:spAutoFit/>
          </a:bodyPr>
          <a:lstStyle/>
          <a:p>
            <a:pPr algn="ctr"/>
            <a:r>
              <a:rPr lang="zh-TW" altLang="en-US" sz="3600" b="1" dirty="0" smtClean="0">
                <a:ln w="9525">
                  <a:solidFill>
                    <a:schemeClr val="bg1"/>
                  </a:solidFill>
                  <a:prstDash val="solid"/>
                </a:ln>
                <a:effectLst>
                  <a:outerShdw blurRad="12700" dist="38100" dir="2700000" algn="tl" rotWithShape="0">
                    <a:schemeClr val="bg1">
                      <a:lumMod val="50000"/>
                    </a:schemeClr>
                  </a:outerShdw>
                </a:effectLst>
              </a:rPr>
              <a:t>輔助器材</a:t>
            </a:r>
            <a:endParaRPr lang="zh-TW" alt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8" name="矩形 17"/>
          <p:cNvSpPr/>
          <p:nvPr/>
        </p:nvSpPr>
        <p:spPr>
          <a:xfrm>
            <a:off x="9622804" y="6323351"/>
            <a:ext cx="1415772" cy="461665"/>
          </a:xfrm>
          <a:prstGeom prst="rect">
            <a:avLst/>
          </a:prstGeom>
          <a:noFill/>
          <a:ln>
            <a:noFill/>
          </a:ln>
        </p:spPr>
        <p:txBody>
          <a:bodyPr wrap="none" lIns="91440" tIns="45720" rIns="91440" bIns="45720">
            <a:spAutoFit/>
          </a:bodyPr>
          <a:lstStyle/>
          <a:p>
            <a:pPr algn="ctr"/>
            <a:r>
              <a:rPr lang="zh-TW" altLang="en-US" sz="2400" b="1" dirty="0" smtClean="0">
                <a:ln w="9525">
                  <a:solidFill>
                    <a:schemeClr val="bg1"/>
                  </a:solidFill>
                  <a:prstDash val="solid"/>
                </a:ln>
                <a:solidFill>
                  <a:schemeClr val="accent3">
                    <a:lumMod val="50000"/>
                  </a:schemeClr>
                </a:solidFill>
                <a:effectLst>
                  <a:outerShdw blurRad="12700" dist="38100" dir="2700000" algn="tl" rotWithShape="0">
                    <a:schemeClr val="bg1">
                      <a:lumMod val="50000"/>
                    </a:schemeClr>
                  </a:outerShdw>
                </a:effectLst>
              </a:rPr>
              <a:t>智慧開關</a:t>
            </a:r>
            <a:endParaRPr lang="en-US" altLang="zh-TW" sz="2400" b="1" dirty="0" smtClean="0">
              <a:ln w="9525">
                <a:solidFill>
                  <a:schemeClr val="bg1"/>
                </a:solidFill>
                <a:prstDash val="solid"/>
              </a:ln>
              <a:solidFill>
                <a:schemeClr val="accent3">
                  <a:lumMod val="50000"/>
                </a:schemeClr>
              </a:solidFill>
              <a:effectLst>
                <a:outerShdw blurRad="12700" dist="38100" dir="2700000" algn="tl" rotWithShape="0">
                  <a:schemeClr val="bg1">
                    <a:lumMod val="50000"/>
                  </a:schemeClr>
                </a:outerShdw>
              </a:effectLst>
            </a:endParaRPr>
          </a:p>
        </p:txBody>
      </p:sp>
      <p:pic>
        <p:nvPicPr>
          <p:cNvPr id="19" name="圖片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15655" y="3140968"/>
            <a:ext cx="3366728" cy="2244485"/>
          </a:xfrm>
          <a:prstGeom prst="rect">
            <a:avLst/>
          </a:prstGeom>
        </p:spPr>
      </p:pic>
    </p:spTree>
    <p:extLst>
      <p:ext uri="{BB962C8B-B14F-4D97-AF65-F5344CB8AC3E}">
        <p14:creationId xmlns:p14="http://schemas.microsoft.com/office/powerpoint/2010/main" val="236221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rtlCol="0"/>
          <a:lstStyle/>
          <a:p>
            <a:pPr rtl="0"/>
            <a:r>
              <a:rPr lang="zh-TW" altLang="en-US" dirty="0" smtClean="0"/>
              <a:t>開發過程 </a:t>
            </a:r>
            <a:r>
              <a:rPr lang="en-US" altLang="zh-TW" dirty="0" smtClean="0"/>
              <a:t>– </a:t>
            </a:r>
            <a:r>
              <a:rPr lang="zh-TW" altLang="en-US" dirty="0" smtClean="0"/>
              <a:t>嗅覺開關控制</a:t>
            </a:r>
            <a:endParaRPr lang="en-US" altLang="zh-TW" dirty="0"/>
          </a:p>
        </p:txBody>
      </p:sp>
      <p:pic>
        <p:nvPicPr>
          <p:cNvPr id="3" name="圖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9836" y="2204864"/>
            <a:ext cx="2475360" cy="3717032"/>
          </a:xfrm>
          <a:prstGeom prst="rect">
            <a:avLst/>
          </a:prstGeom>
        </p:spPr>
      </p:pic>
      <p:sp>
        <p:nvSpPr>
          <p:cNvPr id="13" name="矩形 12"/>
          <p:cNvSpPr/>
          <p:nvPr/>
        </p:nvSpPr>
        <p:spPr>
          <a:xfrm>
            <a:off x="3031121" y="2492896"/>
            <a:ext cx="354075" cy="2160240"/>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3574132" y="3186217"/>
            <a:ext cx="7951215" cy="1754326"/>
          </a:xfrm>
          <a:prstGeom prst="rect">
            <a:avLst/>
          </a:prstGeom>
          <a:noFill/>
        </p:spPr>
        <p:txBody>
          <a:bodyPr wrap="none" lIns="91440" tIns="45720" rIns="91440" bIns="45720">
            <a:spAutoFit/>
          </a:bodyPr>
          <a:lstStyle/>
          <a:p>
            <a:pPr algn="ctr"/>
            <a:r>
              <a:rPr lang="zh-TW" altLang="en-US" sz="5400" dirty="0" smtClean="0">
                <a:ln w="0"/>
                <a:solidFill>
                  <a:schemeClr val="bg2">
                    <a:lumMod val="50000"/>
                  </a:schemeClr>
                </a:solidFill>
                <a:effectLst>
                  <a:outerShdw blurRad="38100" dist="19050" dir="2700000" algn="tl" rotWithShape="0">
                    <a:schemeClr val="dk1">
                      <a:alpha val="40000"/>
                    </a:schemeClr>
                  </a:outerShdw>
                </a:effectLst>
              </a:rPr>
              <a:t>使用</a:t>
            </a:r>
            <a:r>
              <a:rPr lang="en-US" altLang="zh-TW" sz="5400" dirty="0" smtClean="0">
                <a:ln w="0"/>
                <a:solidFill>
                  <a:schemeClr val="bg2">
                    <a:lumMod val="50000"/>
                  </a:schemeClr>
                </a:solidFill>
                <a:effectLst>
                  <a:outerShdw blurRad="38100" dist="19050" dir="2700000" algn="tl" rotWithShape="0">
                    <a:schemeClr val="dk1">
                      <a:alpha val="40000"/>
                    </a:schemeClr>
                  </a:outerShdw>
                </a:effectLst>
              </a:rPr>
              <a:t>GPIO</a:t>
            </a:r>
            <a:r>
              <a:rPr lang="zh-TW" altLang="en-US" sz="5400" dirty="0" smtClean="0">
                <a:ln w="0"/>
                <a:solidFill>
                  <a:schemeClr val="bg2">
                    <a:lumMod val="50000"/>
                  </a:schemeClr>
                </a:solidFill>
                <a:effectLst>
                  <a:outerShdw blurRad="38100" dist="19050" dir="2700000" algn="tl" rotWithShape="0">
                    <a:schemeClr val="dk1">
                      <a:alpha val="40000"/>
                    </a:schemeClr>
                  </a:outerShdw>
                </a:effectLst>
              </a:rPr>
              <a:t>加上智慧開關的</a:t>
            </a:r>
            <a:endParaRPr lang="en-US" altLang="zh-TW" sz="5400" dirty="0" smtClean="0">
              <a:ln w="0"/>
              <a:solidFill>
                <a:schemeClr val="bg2">
                  <a:lumMod val="50000"/>
                </a:schemeClr>
              </a:solidFill>
              <a:effectLst>
                <a:outerShdw blurRad="38100" dist="19050" dir="2700000" algn="tl" rotWithShape="0">
                  <a:schemeClr val="dk1">
                    <a:alpha val="40000"/>
                  </a:schemeClr>
                </a:outerShdw>
              </a:effectLst>
            </a:endParaRPr>
          </a:p>
          <a:p>
            <a:pPr algn="ctr"/>
            <a:r>
              <a:rPr lang="zh-TW" altLang="en-US" sz="5400" dirty="0" smtClean="0">
                <a:ln w="0"/>
                <a:solidFill>
                  <a:schemeClr val="bg2">
                    <a:lumMod val="50000"/>
                  </a:schemeClr>
                </a:solidFill>
                <a:effectLst>
                  <a:outerShdw blurRad="38100" dist="19050" dir="2700000" algn="tl" rotWithShape="0">
                    <a:schemeClr val="dk1">
                      <a:alpha val="40000"/>
                    </a:schemeClr>
                  </a:outerShdw>
                </a:effectLst>
              </a:rPr>
              <a:t>輔助來控制加濕器的開關</a:t>
            </a:r>
            <a:endParaRPr lang="zh-TW" altLang="en-US" sz="5400" b="0" cap="none" spc="0" dirty="0">
              <a:ln w="0"/>
              <a:solidFill>
                <a:schemeClr val="bg2">
                  <a:lumMod val="5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7802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rtlCol="0"/>
          <a:lstStyle/>
          <a:p>
            <a:pPr rtl="0"/>
            <a:r>
              <a:rPr lang="zh-TW" altLang="en-US" dirty="0" smtClean="0"/>
              <a:t>開發過程 </a:t>
            </a:r>
            <a:r>
              <a:rPr lang="en-US" altLang="zh-TW" dirty="0" smtClean="0"/>
              <a:t>–</a:t>
            </a:r>
            <a:r>
              <a:rPr lang="zh-TW" altLang="en-US" dirty="0" smtClean="0"/>
              <a:t> 視覺顯示</a:t>
            </a:r>
            <a:endParaRPr lang="en-US" altLang="zh-TW" dirty="0"/>
          </a:p>
        </p:txBody>
      </p:sp>
      <p:pic>
        <p:nvPicPr>
          <p:cNvPr id="3" name="圖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820" y="2276872"/>
            <a:ext cx="4833880" cy="4149080"/>
          </a:xfrm>
          <a:prstGeom prst="rect">
            <a:avLst/>
          </a:prstGeom>
        </p:spPr>
      </p:pic>
      <p:sp>
        <p:nvSpPr>
          <p:cNvPr id="6" name="矩形 5"/>
          <p:cNvSpPr/>
          <p:nvPr/>
        </p:nvSpPr>
        <p:spPr>
          <a:xfrm>
            <a:off x="6094413" y="2204864"/>
            <a:ext cx="5724644" cy="1754326"/>
          </a:xfrm>
          <a:prstGeom prst="rect">
            <a:avLst/>
          </a:prstGeom>
          <a:noFill/>
        </p:spPr>
        <p:txBody>
          <a:bodyPr wrap="none" lIns="91440" tIns="45720" rIns="91440" bIns="45720">
            <a:spAutoFit/>
          </a:bodyPr>
          <a:lstStyle/>
          <a:p>
            <a:pPr algn="ctr"/>
            <a:r>
              <a:rPr lang="zh-TW" altLang="en-US" sz="5400" dirty="0" smtClean="0">
                <a:ln w="0"/>
                <a:effectLst>
                  <a:outerShdw blurRad="38100" dist="19050" dir="2700000" algn="tl" rotWithShape="0">
                    <a:schemeClr val="dk1">
                      <a:alpha val="40000"/>
                    </a:schemeClr>
                  </a:outerShdw>
                </a:effectLst>
              </a:rPr>
              <a:t>用帶有情緒的符號</a:t>
            </a:r>
            <a:endParaRPr lang="en-US" altLang="zh-TW" sz="5400" dirty="0" smtClean="0">
              <a:ln w="0"/>
              <a:effectLst>
                <a:outerShdw blurRad="38100" dist="19050" dir="2700000" algn="tl" rotWithShape="0">
                  <a:schemeClr val="dk1">
                    <a:alpha val="40000"/>
                  </a:schemeClr>
                </a:outerShdw>
              </a:effectLst>
            </a:endParaRPr>
          </a:p>
          <a:p>
            <a:pPr algn="ctr"/>
            <a:r>
              <a:rPr lang="zh-TW" altLang="en-US" sz="5400" b="0" cap="none" spc="0" dirty="0" smtClean="0">
                <a:ln w="0"/>
                <a:solidFill>
                  <a:schemeClr val="tx1"/>
                </a:solidFill>
                <a:effectLst>
                  <a:outerShdw blurRad="38100" dist="19050" dir="2700000" algn="tl" rotWithShape="0">
                    <a:schemeClr val="dk1">
                      <a:alpha val="40000"/>
                    </a:schemeClr>
                  </a:outerShdw>
                </a:effectLst>
              </a:rPr>
              <a:t>來表示歌詞的情</a:t>
            </a:r>
            <a:r>
              <a:rPr lang="zh-TW" altLang="en-US" sz="5400" b="0" cap="none" spc="0" dirty="0">
                <a:ln w="0"/>
                <a:solidFill>
                  <a:schemeClr val="tx1"/>
                </a:solidFill>
                <a:effectLst>
                  <a:outerShdw blurRad="38100" dist="19050" dir="2700000" algn="tl" rotWithShape="0">
                    <a:schemeClr val="dk1">
                      <a:alpha val="40000"/>
                    </a:schemeClr>
                  </a:outerShdw>
                </a:effectLst>
              </a:rPr>
              <a:t>緒</a:t>
            </a:r>
          </a:p>
        </p:txBody>
      </p:sp>
      <p:pic>
        <p:nvPicPr>
          <p:cNvPr id="4" name="圖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70664" y="4275185"/>
            <a:ext cx="1291208" cy="1301296"/>
          </a:xfrm>
          <a:prstGeom prst="rect">
            <a:avLst/>
          </a:prstGeom>
        </p:spPr>
      </p:pic>
      <p:pic>
        <p:nvPicPr>
          <p:cNvPr id="8" name="圖片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8452" y="4290285"/>
            <a:ext cx="1301296" cy="1291208"/>
          </a:xfrm>
          <a:prstGeom prst="rect">
            <a:avLst/>
          </a:prstGeom>
        </p:spPr>
      </p:pic>
      <p:pic>
        <p:nvPicPr>
          <p:cNvPr id="9" name="圖片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57080" y="4290285"/>
            <a:ext cx="1296252" cy="1291208"/>
          </a:xfrm>
          <a:prstGeom prst="rect">
            <a:avLst/>
          </a:prstGeom>
        </p:spPr>
      </p:pic>
      <p:pic>
        <p:nvPicPr>
          <p:cNvPr id="10" name="圖片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676521" y="4275185"/>
            <a:ext cx="1286164" cy="1296252"/>
          </a:xfrm>
          <a:prstGeom prst="rect">
            <a:avLst/>
          </a:prstGeom>
        </p:spPr>
      </p:pic>
      <p:sp>
        <p:nvSpPr>
          <p:cNvPr id="11" name="矩形 10"/>
          <p:cNvSpPr/>
          <p:nvPr/>
        </p:nvSpPr>
        <p:spPr>
          <a:xfrm>
            <a:off x="5704270" y="5674022"/>
            <a:ext cx="1569660" cy="923330"/>
          </a:xfrm>
          <a:prstGeom prst="rect">
            <a:avLst/>
          </a:prstGeom>
          <a:noFill/>
        </p:spPr>
        <p:txBody>
          <a:bodyPr wrap="none" lIns="91440" tIns="45720" rIns="91440" bIns="45720">
            <a:spAutoFit/>
          </a:bodyPr>
          <a:lstStyle/>
          <a:p>
            <a:pPr algn="ctr"/>
            <a:r>
              <a:rPr lang="zh-TW" altLang="en-US" sz="5400" b="0" cap="none" spc="0" dirty="0" smtClean="0">
                <a:ln w="0"/>
                <a:solidFill>
                  <a:schemeClr val="tx1"/>
                </a:solidFill>
                <a:effectLst>
                  <a:outerShdw blurRad="38100" dist="19050" dir="2700000" algn="tl" rotWithShape="0">
                    <a:schemeClr val="dk1">
                      <a:alpha val="40000"/>
                    </a:schemeClr>
                  </a:outerShdw>
                </a:effectLst>
              </a:rPr>
              <a:t>快樂</a:t>
            </a:r>
            <a:endParaRPr lang="zh-TW" altLang="en-US" sz="5400" b="0" cap="none" spc="0" dirty="0">
              <a:ln w="0"/>
              <a:solidFill>
                <a:schemeClr val="tx1"/>
              </a:solidFill>
              <a:effectLst>
                <a:outerShdw blurRad="38100" dist="19050" dir="2700000" algn="tl" rotWithShape="0">
                  <a:schemeClr val="dk1">
                    <a:alpha val="40000"/>
                  </a:schemeClr>
                </a:outerShdw>
              </a:effectLst>
            </a:endParaRPr>
          </a:p>
        </p:txBody>
      </p:sp>
      <p:sp>
        <p:nvSpPr>
          <p:cNvPr id="12" name="矩形 11"/>
          <p:cNvSpPr/>
          <p:nvPr/>
        </p:nvSpPr>
        <p:spPr>
          <a:xfrm>
            <a:off x="7320376" y="5680610"/>
            <a:ext cx="1569660" cy="923330"/>
          </a:xfrm>
          <a:prstGeom prst="rect">
            <a:avLst/>
          </a:prstGeom>
          <a:noFill/>
        </p:spPr>
        <p:txBody>
          <a:bodyPr wrap="none" lIns="91440" tIns="45720" rIns="91440" bIns="45720">
            <a:spAutoFit/>
          </a:bodyPr>
          <a:lstStyle/>
          <a:p>
            <a:pPr algn="ctr"/>
            <a:r>
              <a:rPr lang="zh-TW" altLang="en-US" sz="5400" b="0" cap="none" spc="0" dirty="0" smtClean="0">
                <a:ln w="0"/>
                <a:solidFill>
                  <a:schemeClr val="tx1"/>
                </a:solidFill>
                <a:effectLst>
                  <a:outerShdw blurRad="38100" dist="19050" dir="2700000" algn="tl" rotWithShape="0">
                    <a:schemeClr val="dk1">
                      <a:alpha val="40000"/>
                    </a:schemeClr>
                  </a:outerShdw>
                </a:effectLst>
              </a:rPr>
              <a:t>輕鬆</a:t>
            </a:r>
            <a:endParaRPr lang="zh-TW" altLang="en-US" sz="5400" b="0" cap="none" spc="0" dirty="0">
              <a:ln w="0"/>
              <a:solidFill>
                <a:schemeClr val="tx1"/>
              </a:solidFill>
              <a:effectLst>
                <a:outerShdw blurRad="38100" dist="19050" dir="2700000" algn="tl" rotWithShape="0">
                  <a:schemeClr val="dk1">
                    <a:alpha val="40000"/>
                  </a:schemeClr>
                </a:outerShdw>
              </a:effectLst>
            </a:endParaRPr>
          </a:p>
        </p:txBody>
      </p:sp>
      <p:sp>
        <p:nvSpPr>
          <p:cNvPr id="13" name="矩形 12"/>
          <p:cNvSpPr/>
          <p:nvPr/>
        </p:nvSpPr>
        <p:spPr>
          <a:xfrm>
            <a:off x="8931437" y="5684475"/>
            <a:ext cx="1569660" cy="923330"/>
          </a:xfrm>
          <a:prstGeom prst="rect">
            <a:avLst/>
          </a:prstGeom>
          <a:noFill/>
        </p:spPr>
        <p:txBody>
          <a:bodyPr wrap="none" lIns="91440" tIns="45720" rIns="91440" bIns="45720">
            <a:spAutoFit/>
          </a:bodyPr>
          <a:lstStyle/>
          <a:p>
            <a:pPr algn="ctr"/>
            <a:r>
              <a:rPr lang="zh-TW" altLang="en-US" sz="5400" b="0" cap="none" spc="0" dirty="0" smtClean="0">
                <a:ln w="0"/>
                <a:solidFill>
                  <a:schemeClr val="tx1"/>
                </a:solidFill>
                <a:effectLst>
                  <a:outerShdw blurRad="38100" dist="19050" dir="2700000" algn="tl" rotWithShape="0">
                    <a:schemeClr val="dk1">
                      <a:alpha val="40000"/>
                    </a:schemeClr>
                  </a:outerShdw>
                </a:effectLst>
              </a:rPr>
              <a:t>憤怒</a:t>
            </a:r>
            <a:endParaRPr lang="zh-TW" altLang="en-US" sz="5400" b="0" cap="none" spc="0" dirty="0">
              <a:ln w="0"/>
              <a:solidFill>
                <a:schemeClr val="tx1"/>
              </a:solidFill>
              <a:effectLst>
                <a:outerShdw blurRad="38100" dist="19050" dir="2700000" algn="tl" rotWithShape="0">
                  <a:schemeClr val="dk1">
                    <a:alpha val="40000"/>
                  </a:schemeClr>
                </a:outerShdw>
              </a:effectLst>
            </a:endParaRPr>
          </a:p>
        </p:txBody>
      </p:sp>
      <p:sp>
        <p:nvSpPr>
          <p:cNvPr id="14" name="矩形 13"/>
          <p:cNvSpPr/>
          <p:nvPr/>
        </p:nvSpPr>
        <p:spPr>
          <a:xfrm>
            <a:off x="10534773" y="5674022"/>
            <a:ext cx="1569660" cy="923330"/>
          </a:xfrm>
          <a:prstGeom prst="rect">
            <a:avLst/>
          </a:prstGeom>
          <a:noFill/>
        </p:spPr>
        <p:txBody>
          <a:bodyPr wrap="none" lIns="91440" tIns="45720" rIns="91440" bIns="45720">
            <a:spAutoFit/>
          </a:bodyPr>
          <a:lstStyle/>
          <a:p>
            <a:pPr algn="ctr"/>
            <a:r>
              <a:rPr lang="zh-TW" altLang="en-US" sz="5400" b="0" cap="none" spc="0" dirty="0" smtClean="0">
                <a:ln w="0"/>
                <a:solidFill>
                  <a:schemeClr val="tx1"/>
                </a:solidFill>
                <a:effectLst>
                  <a:outerShdw blurRad="38100" dist="19050" dir="2700000" algn="tl" rotWithShape="0">
                    <a:schemeClr val="dk1">
                      <a:alpha val="40000"/>
                    </a:schemeClr>
                  </a:outerShdw>
                </a:effectLst>
              </a:rPr>
              <a:t>悲傷</a:t>
            </a:r>
            <a:endParaRPr lang="zh-TW" alt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1622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dirty="0" smtClean="0"/>
              <a:t>播歌系統</a:t>
            </a:r>
            <a:endParaRPr lang="en-US" altLang="zh-TW" dirty="0"/>
          </a:p>
        </p:txBody>
      </p:sp>
      <p:sp>
        <p:nvSpPr>
          <p:cNvPr id="4" name="文字預留位置 3"/>
          <p:cNvSpPr>
            <a:spLocks noGrp="1"/>
          </p:cNvSpPr>
          <p:nvPr>
            <p:ph type="body" idx="1"/>
          </p:nvPr>
        </p:nvSpPr>
        <p:spPr/>
        <p:txBody>
          <a:bodyPr rtlCol="0"/>
          <a:lstStyle/>
          <a:p>
            <a:pPr rtl="0"/>
            <a:endParaRPr lang="zh-TW" altLang="en-US" dirty="0"/>
          </a:p>
        </p:txBody>
      </p:sp>
    </p:spTree>
    <p:extLst>
      <p:ext uri="{BB962C8B-B14F-4D97-AF65-F5344CB8AC3E}">
        <p14:creationId xmlns:p14="http://schemas.microsoft.com/office/powerpoint/2010/main" val="127595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開發過程 </a:t>
            </a:r>
            <a:r>
              <a:rPr lang="en-US" altLang="zh-TW" dirty="0"/>
              <a:t>–</a:t>
            </a:r>
            <a:r>
              <a:rPr lang="zh-TW" altLang="en-US" dirty="0" smtClean="0"/>
              <a:t>歌詞情緒分析</a:t>
            </a:r>
            <a:endParaRPr lang="zh-TW" altLang="en-US" dirty="0"/>
          </a:p>
        </p:txBody>
      </p:sp>
      <p:sp>
        <p:nvSpPr>
          <p:cNvPr id="5" name="文字方塊 4"/>
          <p:cNvSpPr txBox="1"/>
          <p:nvPr/>
        </p:nvSpPr>
        <p:spPr>
          <a:xfrm>
            <a:off x="7259697" y="2060848"/>
            <a:ext cx="3416320" cy="646331"/>
          </a:xfrm>
          <a:prstGeom prst="rect">
            <a:avLst/>
          </a:prstGeom>
          <a:noFill/>
        </p:spPr>
        <p:txBody>
          <a:bodyPr wrap="none" rtlCol="0">
            <a:spAutoFit/>
          </a:bodyPr>
          <a:lstStyle/>
          <a:p>
            <a:r>
              <a:rPr lang="zh-TW" altLang="en-US" sz="3600" dirty="0" smtClean="0"/>
              <a:t>歌詞、時</a:t>
            </a:r>
            <a:r>
              <a:rPr lang="zh-TW" altLang="en-US" sz="3600" dirty="0"/>
              <a:t>間</a:t>
            </a:r>
            <a:r>
              <a:rPr lang="zh-TW" altLang="en-US" sz="3600" dirty="0" smtClean="0"/>
              <a:t>爬蟲</a:t>
            </a:r>
            <a:endParaRPr lang="zh-TW" altLang="en-US" sz="3600" dirty="0"/>
          </a:p>
        </p:txBody>
      </p:sp>
      <p:cxnSp>
        <p:nvCxnSpPr>
          <p:cNvPr id="6" name="直線單箭頭接點 5"/>
          <p:cNvCxnSpPr>
            <a:stCxn id="5" idx="2"/>
            <a:endCxn id="7" idx="0"/>
          </p:cNvCxnSpPr>
          <p:nvPr/>
        </p:nvCxnSpPr>
        <p:spPr>
          <a:xfrm>
            <a:off x="8967857" y="2707179"/>
            <a:ext cx="0" cy="9461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文字方塊 6"/>
          <p:cNvSpPr txBox="1"/>
          <p:nvPr/>
        </p:nvSpPr>
        <p:spPr>
          <a:xfrm>
            <a:off x="7490529" y="3653302"/>
            <a:ext cx="2954655" cy="646331"/>
          </a:xfrm>
          <a:prstGeom prst="rect">
            <a:avLst/>
          </a:prstGeom>
          <a:noFill/>
        </p:spPr>
        <p:txBody>
          <a:bodyPr wrap="none" rtlCol="0">
            <a:spAutoFit/>
          </a:bodyPr>
          <a:lstStyle/>
          <a:p>
            <a:r>
              <a:rPr lang="zh-TW" altLang="en-US" sz="3600" dirty="0" smtClean="0"/>
              <a:t>分</a:t>
            </a:r>
            <a:r>
              <a:rPr lang="zh-TW" altLang="en-US" sz="3600" dirty="0"/>
              <a:t>析</a:t>
            </a:r>
            <a:r>
              <a:rPr lang="zh-TW" altLang="en-US" sz="3600" dirty="0" smtClean="0"/>
              <a:t>歌詞情緒</a:t>
            </a:r>
            <a:endParaRPr lang="zh-TW" altLang="en-US" sz="3600" dirty="0"/>
          </a:p>
        </p:txBody>
      </p:sp>
      <p:sp>
        <p:nvSpPr>
          <p:cNvPr id="8" name="矩形 7"/>
          <p:cNvSpPr/>
          <p:nvPr/>
        </p:nvSpPr>
        <p:spPr>
          <a:xfrm>
            <a:off x="7541368" y="5357499"/>
            <a:ext cx="184731" cy="646331"/>
          </a:xfrm>
          <a:prstGeom prst="rect">
            <a:avLst/>
          </a:prstGeom>
        </p:spPr>
        <p:txBody>
          <a:bodyPr wrap="none">
            <a:spAutoFit/>
          </a:bodyPr>
          <a:lstStyle/>
          <a:p>
            <a:endParaRPr lang="zh-TW" altLang="en-US" sz="3600" dirty="0"/>
          </a:p>
        </p:txBody>
      </p:sp>
      <p:cxnSp>
        <p:nvCxnSpPr>
          <p:cNvPr id="9" name="直線單箭頭接點 8"/>
          <p:cNvCxnSpPr>
            <a:stCxn id="7" idx="2"/>
            <a:endCxn id="10" idx="0"/>
          </p:cNvCxnSpPr>
          <p:nvPr/>
        </p:nvCxnSpPr>
        <p:spPr>
          <a:xfrm flipH="1">
            <a:off x="8967856" y="4299633"/>
            <a:ext cx="1" cy="10578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文字方塊 9"/>
          <p:cNvSpPr txBox="1"/>
          <p:nvPr/>
        </p:nvSpPr>
        <p:spPr>
          <a:xfrm>
            <a:off x="8240734" y="5357498"/>
            <a:ext cx="1454244" cy="646331"/>
          </a:xfrm>
          <a:prstGeom prst="rect">
            <a:avLst/>
          </a:prstGeom>
          <a:noFill/>
        </p:spPr>
        <p:txBody>
          <a:bodyPr wrap="none" rtlCol="0">
            <a:spAutoFit/>
          </a:bodyPr>
          <a:lstStyle/>
          <a:p>
            <a:r>
              <a:rPr lang="en-US" altLang="zh-TW" sz="3600" dirty="0" smtClean="0"/>
              <a:t>CSV</a:t>
            </a:r>
            <a:r>
              <a:rPr lang="zh-TW" altLang="en-US" sz="3600" dirty="0" smtClean="0"/>
              <a:t>檔</a:t>
            </a:r>
            <a:endParaRPr lang="zh-TW" altLang="en-US" sz="3600" dirty="0"/>
          </a:p>
        </p:txBody>
      </p:sp>
      <p:sp>
        <p:nvSpPr>
          <p:cNvPr id="15" name="文字方塊 14"/>
          <p:cNvSpPr txBox="1"/>
          <p:nvPr/>
        </p:nvSpPr>
        <p:spPr>
          <a:xfrm>
            <a:off x="477788" y="2129808"/>
            <a:ext cx="5760640" cy="3046988"/>
          </a:xfrm>
          <a:prstGeom prst="rect">
            <a:avLst/>
          </a:prstGeom>
          <a:noFill/>
        </p:spPr>
        <p:txBody>
          <a:bodyPr wrap="square" rtlCol="0">
            <a:spAutoFit/>
          </a:bodyPr>
          <a:lstStyle/>
          <a:p>
            <a:pPr algn="just">
              <a:lnSpc>
                <a:spcPct val="150000"/>
              </a:lnSpc>
            </a:pPr>
            <a:r>
              <a:rPr lang="zh-TW" altLang="en-US" sz="2800" dirty="0" smtClean="0"/>
              <a:t>          </a:t>
            </a:r>
            <a:r>
              <a:rPr lang="zh-TW" altLang="en-US" sz="3200" dirty="0" smtClean="0">
                <a:latin typeface="+mn-ea"/>
              </a:rPr>
              <a:t>利用魔鏡網爬歌詞及歌詞的時間，分析完情緒後，將歌詞的起始時間、結束時間、歌詞和情緒存成</a:t>
            </a:r>
            <a:r>
              <a:rPr lang="en-US" altLang="zh-TW" sz="3200" dirty="0" smtClean="0">
                <a:latin typeface="+mn-ea"/>
              </a:rPr>
              <a:t>CSV</a:t>
            </a:r>
            <a:r>
              <a:rPr lang="zh-TW" altLang="en-US" sz="3200" dirty="0" smtClean="0">
                <a:latin typeface="+mn-ea"/>
              </a:rPr>
              <a:t>檔。</a:t>
            </a:r>
            <a:endParaRPr lang="zh-TW" altLang="en-US" sz="3200" dirty="0">
              <a:latin typeface="+mn-ea"/>
            </a:endParaRPr>
          </a:p>
        </p:txBody>
      </p:sp>
    </p:spTree>
    <p:extLst>
      <p:ext uri="{BB962C8B-B14F-4D97-AF65-F5344CB8AC3E}">
        <p14:creationId xmlns:p14="http://schemas.microsoft.com/office/powerpoint/2010/main" val="118956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開發</a:t>
            </a:r>
            <a:r>
              <a:rPr lang="zh-TW" altLang="en-US" dirty="0" smtClean="0"/>
              <a:t>過程</a:t>
            </a:r>
            <a:r>
              <a:rPr lang="en-US" altLang="zh-TW" dirty="0" smtClean="0"/>
              <a:t>-</a:t>
            </a:r>
            <a:r>
              <a:rPr lang="en-US" altLang="zh-TW" dirty="0" err="1" smtClean="0"/>
              <a:t>Pygame</a:t>
            </a:r>
            <a:endParaRPr lang="zh-TW" altLang="en-US" dirty="0"/>
          </a:p>
        </p:txBody>
      </p:sp>
      <p:sp>
        <p:nvSpPr>
          <p:cNvPr id="8" name="文字方塊 7"/>
          <p:cNvSpPr txBox="1"/>
          <p:nvPr/>
        </p:nvSpPr>
        <p:spPr>
          <a:xfrm>
            <a:off x="837828" y="3861048"/>
            <a:ext cx="10063204" cy="646331"/>
          </a:xfrm>
          <a:prstGeom prst="rect">
            <a:avLst/>
          </a:prstGeom>
          <a:noFill/>
        </p:spPr>
        <p:txBody>
          <a:bodyPr wrap="none" rtlCol="0">
            <a:spAutoFit/>
          </a:bodyPr>
          <a:lstStyle/>
          <a:p>
            <a:r>
              <a:rPr lang="en-US" altLang="zh-TW" sz="3600" dirty="0" err="1" smtClean="0"/>
              <a:t>pygame.mixer.music.get_pos</a:t>
            </a:r>
            <a:r>
              <a:rPr lang="en-US" altLang="zh-TW" sz="3600" dirty="0" smtClean="0"/>
              <a:t>()  </a:t>
            </a:r>
            <a:r>
              <a:rPr lang="zh-TW" altLang="en-US" sz="3600" dirty="0" smtClean="0"/>
              <a:t>抓取當下播放時間 </a:t>
            </a:r>
            <a:endParaRPr lang="zh-TW" altLang="en-US" sz="3600" dirty="0"/>
          </a:p>
        </p:txBody>
      </p:sp>
      <p:sp>
        <p:nvSpPr>
          <p:cNvPr id="10" name="文字方塊 9"/>
          <p:cNvSpPr txBox="1"/>
          <p:nvPr/>
        </p:nvSpPr>
        <p:spPr>
          <a:xfrm>
            <a:off x="837827" y="2636912"/>
            <a:ext cx="9059724" cy="646331"/>
          </a:xfrm>
          <a:prstGeom prst="rect">
            <a:avLst/>
          </a:prstGeom>
          <a:noFill/>
        </p:spPr>
        <p:txBody>
          <a:bodyPr wrap="none" rtlCol="0">
            <a:spAutoFit/>
          </a:bodyPr>
          <a:lstStyle/>
          <a:p>
            <a:r>
              <a:rPr lang="en-US" altLang="zh-TW" sz="3600" dirty="0" err="1"/>
              <a:t>pygame.mixer.music.play</a:t>
            </a:r>
            <a:r>
              <a:rPr lang="en-US" altLang="zh-TW" sz="3600" dirty="0" smtClean="0"/>
              <a:t>() </a:t>
            </a:r>
            <a:r>
              <a:rPr lang="zh-TW" altLang="en-US" sz="3600" dirty="0" smtClean="0"/>
              <a:t>         播放</a:t>
            </a:r>
            <a:r>
              <a:rPr lang="en-US" altLang="zh-TW" sz="3600" dirty="0" smtClean="0"/>
              <a:t>mp3</a:t>
            </a:r>
            <a:r>
              <a:rPr lang="zh-TW" altLang="en-US" sz="3600" dirty="0" smtClean="0"/>
              <a:t>音檔 </a:t>
            </a:r>
            <a:endParaRPr lang="zh-TW" altLang="en-US" sz="3600" dirty="0"/>
          </a:p>
        </p:txBody>
      </p:sp>
    </p:spTree>
    <p:extLst>
      <p:ext uri="{BB962C8B-B14F-4D97-AF65-F5344CB8AC3E}">
        <p14:creationId xmlns:p14="http://schemas.microsoft.com/office/powerpoint/2010/main" val="281827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18303" y="188640"/>
            <a:ext cx="9144000" cy="1144556"/>
          </a:xfrm>
        </p:spPr>
        <p:txBody>
          <a:bodyPr/>
          <a:lstStyle/>
          <a:p>
            <a:r>
              <a:rPr lang="zh-TW" altLang="en-US" dirty="0"/>
              <a:t>開發過程</a:t>
            </a:r>
            <a:r>
              <a:rPr lang="en-US" altLang="zh-TW" dirty="0" smtClean="0"/>
              <a:t>-</a:t>
            </a:r>
            <a:r>
              <a:rPr lang="zh-TW" altLang="en-US" dirty="0" smtClean="0"/>
              <a:t>對話式人機介面</a:t>
            </a:r>
            <a:r>
              <a:rPr lang="en-US" altLang="zh-TW" dirty="0" smtClean="0"/>
              <a:t>(</a:t>
            </a:r>
            <a:r>
              <a:rPr lang="en-US" altLang="zh-TW" dirty="0" err="1" smtClean="0"/>
              <a:t>Dialogflow</a:t>
            </a:r>
            <a:r>
              <a:rPr lang="en-US" altLang="zh-TW" dirty="0" smtClean="0"/>
              <a:t>)</a:t>
            </a:r>
            <a:endParaRPr lang="zh-TW" altLang="en-US" dirty="0"/>
          </a:p>
        </p:txBody>
      </p:sp>
      <p:sp>
        <p:nvSpPr>
          <p:cNvPr id="5" name="文字方塊 4"/>
          <p:cNvSpPr txBox="1"/>
          <p:nvPr/>
        </p:nvSpPr>
        <p:spPr>
          <a:xfrm>
            <a:off x="1269876" y="3423773"/>
            <a:ext cx="3283271" cy="646331"/>
          </a:xfrm>
          <a:prstGeom prst="rect">
            <a:avLst/>
          </a:prstGeom>
          <a:noFill/>
        </p:spPr>
        <p:txBody>
          <a:bodyPr wrap="none" rtlCol="0">
            <a:spAutoFit/>
          </a:bodyPr>
          <a:lstStyle/>
          <a:p>
            <a:r>
              <a:rPr lang="en-US" altLang="zh-TW" sz="3600" dirty="0" smtClean="0"/>
              <a:t>1.</a:t>
            </a:r>
            <a:r>
              <a:rPr lang="zh-TW" altLang="en-US" sz="3600" dirty="0" smtClean="0"/>
              <a:t>指定歌名播放</a:t>
            </a:r>
            <a:endParaRPr lang="zh-TW" altLang="en-US" sz="3600" dirty="0"/>
          </a:p>
        </p:txBody>
      </p:sp>
      <p:sp>
        <p:nvSpPr>
          <p:cNvPr id="6" name="文字方塊 5"/>
          <p:cNvSpPr txBox="1"/>
          <p:nvPr/>
        </p:nvSpPr>
        <p:spPr>
          <a:xfrm>
            <a:off x="1269876" y="4475114"/>
            <a:ext cx="2388795" cy="646331"/>
          </a:xfrm>
          <a:prstGeom prst="rect">
            <a:avLst/>
          </a:prstGeom>
          <a:noFill/>
        </p:spPr>
        <p:txBody>
          <a:bodyPr wrap="none" rtlCol="0">
            <a:spAutoFit/>
          </a:bodyPr>
          <a:lstStyle/>
          <a:p>
            <a:r>
              <a:rPr lang="en-US" altLang="zh-TW" sz="3600" dirty="0" smtClean="0"/>
              <a:t>2.</a:t>
            </a:r>
            <a:r>
              <a:rPr lang="zh-TW" altLang="en-US" sz="3600" dirty="0" smtClean="0"/>
              <a:t>隨機播放</a:t>
            </a:r>
            <a:endParaRPr lang="zh-TW" altLang="en-US" sz="3600" dirty="0"/>
          </a:p>
        </p:txBody>
      </p:sp>
      <p:sp>
        <p:nvSpPr>
          <p:cNvPr id="3" name="文字方塊 2"/>
          <p:cNvSpPr txBox="1"/>
          <p:nvPr/>
        </p:nvSpPr>
        <p:spPr>
          <a:xfrm>
            <a:off x="405780" y="2276872"/>
            <a:ext cx="6882012" cy="707886"/>
          </a:xfrm>
          <a:prstGeom prst="rect">
            <a:avLst/>
          </a:prstGeom>
          <a:noFill/>
        </p:spPr>
        <p:txBody>
          <a:bodyPr wrap="none" rtlCol="0">
            <a:spAutoFit/>
          </a:bodyPr>
          <a:lstStyle/>
          <a:p>
            <a:r>
              <a:rPr lang="zh-TW" altLang="en-US" sz="4000" dirty="0" smtClean="0"/>
              <a:t>利用</a:t>
            </a:r>
            <a:r>
              <a:rPr lang="en-US" altLang="zh-TW" sz="4000" dirty="0" err="1" smtClean="0"/>
              <a:t>Dialogflow</a:t>
            </a:r>
            <a:r>
              <a:rPr lang="zh-TW" altLang="en-US" sz="4000" dirty="0" smtClean="0"/>
              <a:t>做出兩種</a:t>
            </a:r>
            <a:r>
              <a:rPr lang="en-US" altLang="zh-TW" sz="4000" dirty="0" smtClean="0"/>
              <a:t>action</a:t>
            </a:r>
            <a:endParaRPr lang="zh-TW" altLang="en-US" sz="4000" dirty="0"/>
          </a:p>
        </p:txBody>
      </p:sp>
      <p:pic>
        <p:nvPicPr>
          <p:cNvPr id="7" name="圖片 6"/>
          <p:cNvPicPr/>
          <p:nvPr/>
        </p:nvPicPr>
        <p:blipFill>
          <a:blip r:embed="rId2">
            <a:extLst>
              <a:ext uri="{28A0092B-C50C-407E-A947-70E740481C1C}">
                <a14:useLocalDpi xmlns:a14="http://schemas.microsoft.com/office/drawing/2010/main"/>
              </a:ext>
            </a:extLst>
          </a:blip>
          <a:stretch>
            <a:fillRect/>
          </a:stretch>
        </p:blipFill>
        <p:spPr>
          <a:xfrm>
            <a:off x="7606580" y="1686483"/>
            <a:ext cx="3888432" cy="5171517"/>
          </a:xfrm>
          <a:prstGeom prst="rect">
            <a:avLst/>
          </a:prstGeom>
        </p:spPr>
      </p:pic>
    </p:spTree>
    <p:extLst>
      <p:ext uri="{BB962C8B-B14F-4D97-AF65-F5344CB8AC3E}">
        <p14:creationId xmlns:p14="http://schemas.microsoft.com/office/powerpoint/2010/main" val="5988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操作方式</a:t>
            </a:r>
            <a:endParaRPr lang="zh-TW" altLang="en-US" dirty="0"/>
          </a:p>
        </p:txBody>
      </p:sp>
      <p:sp>
        <p:nvSpPr>
          <p:cNvPr id="3" name="文字方塊 2"/>
          <p:cNvSpPr txBox="1"/>
          <p:nvPr/>
        </p:nvSpPr>
        <p:spPr>
          <a:xfrm>
            <a:off x="1161258" y="1628800"/>
            <a:ext cx="9505155" cy="5493812"/>
          </a:xfrm>
          <a:prstGeom prst="rect">
            <a:avLst/>
          </a:prstGeom>
          <a:noFill/>
        </p:spPr>
        <p:txBody>
          <a:bodyPr wrap="square" rtlCol="0">
            <a:spAutoFit/>
          </a:bodyPr>
          <a:lstStyle/>
          <a:p>
            <a:pPr marL="742950" indent="-742950" algn="just">
              <a:lnSpc>
                <a:spcPct val="150000"/>
              </a:lnSpc>
              <a:buFont typeface="+mj-lt"/>
              <a:buAutoNum type="arabicPeriod"/>
            </a:pPr>
            <a:r>
              <a:rPr lang="zh-TW" altLang="zh-TW" sz="3600" dirty="0" smtClean="0">
                <a:latin typeface="+mn-ea"/>
              </a:rPr>
              <a:t>進入</a:t>
            </a:r>
            <a:r>
              <a:rPr lang="zh-TW" altLang="zh-TW" sz="3600" dirty="0">
                <a:latin typeface="+mn-ea"/>
              </a:rPr>
              <a:t>聊天</a:t>
            </a:r>
            <a:r>
              <a:rPr lang="zh-TW" altLang="zh-TW" sz="3600" dirty="0" smtClean="0">
                <a:latin typeface="+mn-ea"/>
              </a:rPr>
              <a:t>介面</a:t>
            </a:r>
            <a:r>
              <a:rPr lang="zh-TW" altLang="en-US" sz="3600" dirty="0" smtClean="0">
                <a:latin typeface="+mn-ea"/>
              </a:rPr>
              <a:t>。</a:t>
            </a:r>
            <a:endParaRPr lang="en-US" altLang="zh-TW" sz="3600" dirty="0" smtClean="0">
              <a:latin typeface="+mn-ea"/>
            </a:endParaRPr>
          </a:p>
          <a:p>
            <a:pPr marL="742950" indent="-742950" algn="just">
              <a:lnSpc>
                <a:spcPct val="150000"/>
              </a:lnSpc>
              <a:buFont typeface="+mj-lt"/>
              <a:buAutoNum type="arabicPeriod"/>
            </a:pPr>
            <a:r>
              <a:rPr lang="zh-TW" altLang="zh-TW" sz="3600" dirty="0" smtClean="0">
                <a:latin typeface="+mn-ea"/>
              </a:rPr>
              <a:t>根據提示輸入歌名，或是直接輸入隨便</a:t>
            </a:r>
            <a:r>
              <a:rPr lang="zh-TW" altLang="en-US" sz="3600" dirty="0" smtClean="0">
                <a:latin typeface="+mn-ea"/>
              </a:rPr>
              <a:t>。</a:t>
            </a:r>
            <a:endParaRPr lang="en-US" altLang="zh-TW" sz="3600" dirty="0" smtClean="0">
              <a:latin typeface="+mn-ea"/>
            </a:endParaRPr>
          </a:p>
          <a:p>
            <a:pPr marL="742950" indent="-742950" algn="just">
              <a:lnSpc>
                <a:spcPct val="150000"/>
              </a:lnSpc>
              <a:buFont typeface="+mj-lt"/>
              <a:buAutoNum type="arabicPeriod"/>
            </a:pPr>
            <a:r>
              <a:rPr lang="zh-TW" altLang="zh-TW" sz="3600" dirty="0" smtClean="0">
                <a:latin typeface="+mn-ea"/>
              </a:rPr>
              <a:t>成功</a:t>
            </a:r>
            <a:r>
              <a:rPr lang="zh-TW" altLang="en-US" sz="3600" dirty="0" smtClean="0">
                <a:latin typeface="+mn-ea"/>
              </a:rPr>
              <a:t>輸入</a:t>
            </a:r>
            <a:r>
              <a:rPr lang="zh-TW" altLang="zh-TW" sz="3600" dirty="0" smtClean="0">
                <a:latin typeface="+mn-ea"/>
              </a:rPr>
              <a:t>後</a:t>
            </a:r>
            <a:r>
              <a:rPr lang="zh-TW" altLang="zh-TW" sz="3600" dirty="0">
                <a:latin typeface="+mn-ea"/>
              </a:rPr>
              <a:t>，</a:t>
            </a:r>
            <a:r>
              <a:rPr lang="zh-TW" altLang="zh-TW" sz="3600" dirty="0" smtClean="0">
                <a:latin typeface="+mn-ea"/>
              </a:rPr>
              <a:t>系統會</a:t>
            </a:r>
            <a:r>
              <a:rPr lang="zh-TW" altLang="zh-TW" sz="3600" dirty="0">
                <a:latin typeface="+mn-ea"/>
              </a:rPr>
              <a:t>開始播放所選擇的</a:t>
            </a:r>
            <a:r>
              <a:rPr lang="zh-TW" altLang="zh-TW" sz="3600" dirty="0" smtClean="0">
                <a:latin typeface="+mn-ea"/>
              </a:rPr>
              <a:t>歌曲</a:t>
            </a:r>
            <a:r>
              <a:rPr lang="zh-TW" altLang="en-US" sz="3600" dirty="0" smtClean="0">
                <a:latin typeface="+mn-ea"/>
              </a:rPr>
              <a:t>或是隨機一首歌。</a:t>
            </a:r>
            <a:endParaRPr lang="en-US" altLang="zh-TW" sz="3600" dirty="0" smtClean="0">
              <a:latin typeface="+mn-ea"/>
            </a:endParaRPr>
          </a:p>
          <a:p>
            <a:pPr marL="742950" indent="-742950" algn="just">
              <a:lnSpc>
                <a:spcPct val="150000"/>
              </a:lnSpc>
              <a:buFont typeface="+mj-lt"/>
              <a:buAutoNum type="arabicPeriod"/>
            </a:pPr>
            <a:r>
              <a:rPr lang="zh-TW" altLang="zh-TW" sz="3600" dirty="0" smtClean="0">
                <a:latin typeface="+mn-ea"/>
              </a:rPr>
              <a:t>在</a:t>
            </a:r>
            <a:r>
              <a:rPr lang="zh-TW" altLang="zh-TW" sz="3600" dirty="0">
                <a:latin typeface="+mn-ea"/>
              </a:rPr>
              <a:t>每一句歌詞中</a:t>
            </a:r>
            <a:r>
              <a:rPr lang="zh-TW" altLang="zh-TW" sz="3600" dirty="0" smtClean="0">
                <a:latin typeface="+mn-ea"/>
              </a:rPr>
              <a:t>抓取分析</a:t>
            </a:r>
            <a:r>
              <a:rPr lang="zh-TW" altLang="zh-TW" sz="3600" dirty="0">
                <a:latin typeface="+mn-ea"/>
              </a:rPr>
              <a:t>好的結果</a:t>
            </a:r>
            <a:r>
              <a:rPr lang="zh-TW" altLang="zh-TW" sz="3600" dirty="0" smtClean="0">
                <a:latin typeface="+mn-ea"/>
              </a:rPr>
              <a:t>透過</a:t>
            </a:r>
            <a:r>
              <a:rPr lang="zh-TW" altLang="en-US" sz="3600" dirty="0" smtClean="0">
                <a:latin typeface="+mn-ea"/>
              </a:rPr>
              <a:t>情境製造</a:t>
            </a:r>
            <a:r>
              <a:rPr lang="zh-TW" altLang="zh-TW" sz="3600" dirty="0" smtClean="0">
                <a:latin typeface="+mn-ea"/>
              </a:rPr>
              <a:t>機展現</a:t>
            </a:r>
            <a:r>
              <a:rPr lang="zh-TW" altLang="zh-TW" sz="3600" dirty="0">
                <a:latin typeface="+mn-ea"/>
              </a:rPr>
              <a:t>出視覺與嗅覺的情境體驗。</a:t>
            </a:r>
          </a:p>
          <a:p>
            <a:pPr>
              <a:lnSpc>
                <a:spcPct val="150000"/>
              </a:lnSpc>
            </a:pPr>
            <a:endParaRPr lang="zh-TW" altLang="en-US" dirty="0"/>
          </a:p>
        </p:txBody>
      </p:sp>
    </p:spTree>
    <p:extLst>
      <p:ext uri="{BB962C8B-B14F-4D97-AF65-F5344CB8AC3E}">
        <p14:creationId xmlns:p14="http://schemas.microsoft.com/office/powerpoint/2010/main" val="169844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作品的成果影片</a:t>
            </a:r>
            <a:endParaRPr lang="zh-TW" altLang="en-US" dirty="0"/>
          </a:p>
        </p:txBody>
      </p:sp>
      <p:pic>
        <p:nvPicPr>
          <p:cNvPr id="4" name="IMG_2647">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045035" y="1844824"/>
            <a:ext cx="8098756" cy="4555232"/>
          </a:xfrm>
        </p:spPr>
      </p:pic>
    </p:spTree>
    <p:extLst>
      <p:ext uri="{BB962C8B-B14F-4D97-AF65-F5344CB8AC3E}">
        <p14:creationId xmlns:p14="http://schemas.microsoft.com/office/powerpoint/2010/main" val="349481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10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a:xfrm>
            <a:off x="405780" y="188640"/>
            <a:ext cx="9144000" cy="1144556"/>
          </a:xfrm>
        </p:spPr>
        <p:txBody>
          <a:bodyPr rtlCol="0"/>
          <a:lstStyle/>
          <a:p>
            <a:pPr rtl="0"/>
            <a:r>
              <a:rPr lang="zh-TW" altLang="en-US" dirty="0" smtClean="0"/>
              <a:t>問題定義與挑戰</a:t>
            </a:r>
            <a:endParaRPr lang="zh-TW" altLang="en-US" dirty="0"/>
          </a:p>
        </p:txBody>
      </p:sp>
      <p:sp>
        <p:nvSpPr>
          <p:cNvPr id="2" name="文字方塊 1"/>
          <p:cNvSpPr txBox="1"/>
          <p:nvPr/>
        </p:nvSpPr>
        <p:spPr>
          <a:xfrm>
            <a:off x="405780" y="1916832"/>
            <a:ext cx="11593288" cy="4524315"/>
          </a:xfrm>
          <a:prstGeom prst="rect">
            <a:avLst/>
          </a:prstGeom>
          <a:noFill/>
        </p:spPr>
        <p:txBody>
          <a:bodyPr wrap="square" rtlCol="0">
            <a:spAutoFit/>
          </a:bodyPr>
          <a:lstStyle/>
          <a:p>
            <a:pPr indent="864000" algn="just">
              <a:lnSpc>
                <a:spcPct val="150000"/>
              </a:lnSpc>
            </a:pPr>
            <a:r>
              <a:rPr lang="zh-TW" altLang="en-US" sz="3200" dirty="0" smtClean="0"/>
              <a:t>前陣子在去</a:t>
            </a:r>
            <a:r>
              <a:rPr lang="en-US" altLang="zh-TW" sz="3200" dirty="0" smtClean="0"/>
              <a:t>KTV</a:t>
            </a:r>
            <a:r>
              <a:rPr lang="zh-TW" altLang="en-US" sz="3200" dirty="0" smtClean="0"/>
              <a:t>的時候，唱歌時發現整個空間的燈光與氣氛都是一個設定好有規律的燈光效果，並沒有去呼應歌本身，於是就想能不能去分析歌的情緒，並將分析的結果應用在人體五感的影響，於是以歌詞的情感分析與情緒呼應作為研究主題，希望能用分析出來的結果為歌曲的情感體驗有更加有效的體驗，並用這項研究改善與歌曲有關的應用層面上。</a:t>
            </a:r>
            <a:endParaRPr lang="zh-TW" altLang="en-US" sz="3200" dirty="0"/>
          </a:p>
        </p:txBody>
      </p:sp>
    </p:spTree>
    <p:extLst>
      <p:ext uri="{BB962C8B-B14F-4D97-AF65-F5344CB8AC3E}">
        <p14:creationId xmlns:p14="http://schemas.microsoft.com/office/powerpoint/2010/main" val="387746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6085" y="326322"/>
            <a:ext cx="9144000" cy="1144556"/>
          </a:xfrm>
        </p:spPr>
        <p:txBody>
          <a:bodyPr/>
          <a:lstStyle/>
          <a:p>
            <a:r>
              <a:rPr lang="zh-TW" altLang="en-US" dirty="0"/>
              <a:t>使用者試用之</a:t>
            </a:r>
            <a:r>
              <a:rPr lang="zh-TW" altLang="en-US" dirty="0" smtClean="0"/>
              <a:t>回饋</a:t>
            </a:r>
            <a:r>
              <a:rPr lang="en-US" altLang="zh-TW" dirty="0" smtClean="0"/>
              <a:t>-</a:t>
            </a:r>
            <a:r>
              <a:rPr lang="zh-TW" altLang="en-US" dirty="0" smtClean="0"/>
              <a:t>調查結果</a:t>
            </a:r>
            <a:endParaRPr lang="zh-TW" altLang="en-US" dirty="0"/>
          </a:p>
        </p:txBody>
      </p:sp>
      <p:sp>
        <p:nvSpPr>
          <p:cNvPr id="3" name="矩形 2"/>
          <p:cNvSpPr/>
          <p:nvPr/>
        </p:nvSpPr>
        <p:spPr>
          <a:xfrm>
            <a:off x="318889" y="4481209"/>
            <a:ext cx="3775393" cy="523220"/>
          </a:xfrm>
          <a:prstGeom prst="rect">
            <a:avLst/>
          </a:prstGeom>
        </p:spPr>
        <p:txBody>
          <a:bodyPr wrap="none">
            <a:spAutoFit/>
          </a:bodyPr>
          <a:lstStyle/>
          <a:p>
            <a:pPr>
              <a:spcAft>
                <a:spcPts val="0"/>
              </a:spcAft>
            </a:pPr>
            <a:r>
              <a:rPr lang="zh-TW" altLang="en-US" sz="2800" dirty="0">
                <a:latin typeface="微軟正黑體" panose="020B0604030504040204" pitchFamily="34" charset="-120"/>
                <a:ea typeface="微軟正黑體" panose="020B0604030504040204" pitchFamily="34" charset="-120"/>
              </a:rPr>
              <a:t>播</a:t>
            </a:r>
            <a:r>
              <a:rPr lang="zh-TW" altLang="zh-TW" sz="2800" dirty="0" smtClean="0">
                <a:latin typeface="微軟正黑體" panose="020B0604030504040204" pitchFamily="34" charset="-120"/>
                <a:ea typeface="微軟正黑體" panose="020B0604030504040204" pitchFamily="34" charset="-120"/>
              </a:rPr>
              <a:t>歌</a:t>
            </a:r>
            <a:r>
              <a:rPr lang="zh-TW" altLang="zh-TW" sz="2800" dirty="0">
                <a:latin typeface="微軟正黑體" panose="020B0604030504040204" pitchFamily="34" charset="-120"/>
                <a:ea typeface="微軟正黑體" panose="020B0604030504040204" pitchFamily="34" charset="-120"/>
              </a:rPr>
              <a:t>選項可以增加</a:t>
            </a:r>
            <a:r>
              <a:rPr lang="zh-TW" altLang="zh-TW" sz="2800" dirty="0" smtClean="0">
                <a:latin typeface="微軟正黑體" panose="020B0604030504040204" pitchFamily="34" charset="-120"/>
                <a:ea typeface="微軟正黑體" panose="020B0604030504040204" pitchFamily="34" charset="-120"/>
              </a:rPr>
              <a:t>說明</a:t>
            </a:r>
            <a:endParaRPr lang="zh-TW" alt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 name="文字方塊 3"/>
          <p:cNvSpPr txBox="1"/>
          <p:nvPr/>
        </p:nvSpPr>
        <p:spPr>
          <a:xfrm>
            <a:off x="333772" y="2388599"/>
            <a:ext cx="3409007" cy="1815882"/>
          </a:xfrm>
          <a:prstGeom prst="rect">
            <a:avLst/>
          </a:prstGeom>
          <a:noFill/>
        </p:spPr>
        <p:txBody>
          <a:bodyPr wrap="square" rtlCol="0">
            <a:spAutoFit/>
          </a:bodyPr>
          <a:lstStyle/>
          <a:p>
            <a:r>
              <a:rPr lang="zh-TW" altLang="zh-TW" sz="2800" dirty="0">
                <a:latin typeface="微軟正黑體" panose="020B0604030504040204" pitchFamily="34" charset="-120"/>
                <a:ea typeface="微軟正黑體" panose="020B0604030504040204" pitchFamily="34" charset="-120"/>
              </a:rPr>
              <a:t>播歌我不知道歌</a:t>
            </a:r>
            <a:r>
              <a:rPr lang="zh-TW" altLang="zh-TW" sz="2800" dirty="0" smtClean="0">
                <a:latin typeface="微軟正黑體" panose="020B0604030504040204" pitchFamily="34" charset="-120"/>
                <a:ea typeface="微軟正黑體" panose="020B0604030504040204" pitchFamily="34" charset="-120"/>
              </a:rPr>
              <a:t>單</a:t>
            </a:r>
            <a:endParaRPr lang="en-US" altLang="zh-TW" sz="2800" dirty="0" smtClean="0">
              <a:latin typeface="微軟正黑體" panose="020B0604030504040204" pitchFamily="34" charset="-120"/>
              <a:ea typeface="微軟正黑體" panose="020B0604030504040204" pitchFamily="34" charset="-120"/>
            </a:endParaRPr>
          </a:p>
          <a:p>
            <a:endParaRPr lang="en-US" altLang="zh-TW" sz="2800" dirty="0">
              <a:latin typeface="微軟正黑體" panose="020B0604030504040204" pitchFamily="34" charset="-120"/>
              <a:ea typeface="微軟正黑體" panose="020B0604030504040204" pitchFamily="34" charset="-120"/>
            </a:endParaRPr>
          </a:p>
          <a:p>
            <a:r>
              <a:rPr lang="zh-TW" altLang="zh-TW" sz="2800" dirty="0" smtClean="0">
                <a:latin typeface="微軟正黑體" panose="020B0604030504040204" pitchFamily="34" charset="-120"/>
                <a:ea typeface="微軟正黑體" panose="020B0604030504040204" pitchFamily="34" charset="-120"/>
              </a:rPr>
              <a:t>我</a:t>
            </a:r>
            <a:r>
              <a:rPr lang="zh-TW" altLang="zh-TW" sz="2800" dirty="0">
                <a:latin typeface="微軟正黑體" panose="020B0604030504040204" pitchFamily="34" charset="-120"/>
                <a:ea typeface="微軟正黑體" panose="020B0604030504040204" pitchFamily="34" charset="-120"/>
              </a:rPr>
              <a:t>不知道打隨便可以隨機播</a:t>
            </a:r>
            <a:r>
              <a:rPr lang="zh-TW" altLang="zh-TW" sz="2800" dirty="0" smtClean="0">
                <a:latin typeface="微軟正黑體" panose="020B0604030504040204" pitchFamily="34" charset="-120"/>
                <a:ea typeface="微軟正黑體" panose="020B0604030504040204" pitchFamily="34" charset="-120"/>
              </a:rPr>
              <a:t>歌</a:t>
            </a:r>
            <a:endParaRPr lang="zh-TW" altLang="en-US" sz="2800" dirty="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5308459" y="3121889"/>
            <a:ext cx="1261884" cy="523220"/>
          </a:xfrm>
          <a:prstGeom prst="rect">
            <a:avLst/>
          </a:prstGeom>
          <a:noFill/>
        </p:spPr>
        <p:txBody>
          <a:bodyPr wrap="none" rtlCol="0">
            <a:spAutoFit/>
          </a:bodyPr>
          <a:lstStyle/>
          <a:p>
            <a:r>
              <a:rPr lang="zh-TW" altLang="zh-TW" sz="2800" dirty="0">
                <a:latin typeface="微軟正黑體" panose="020B0604030504040204" pitchFamily="34" charset="-120"/>
                <a:ea typeface="微軟正黑體" panose="020B0604030504040204" pitchFamily="34" charset="-120"/>
              </a:rPr>
              <a:t>很有趣</a:t>
            </a:r>
            <a:endParaRPr lang="zh-TW" altLang="en-US" sz="2800"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4949386" y="3856685"/>
            <a:ext cx="1980029" cy="954107"/>
          </a:xfrm>
          <a:prstGeom prst="rect">
            <a:avLst/>
          </a:prstGeom>
          <a:noFill/>
        </p:spPr>
        <p:txBody>
          <a:bodyPr wrap="none" rtlCol="0">
            <a:spAutoFit/>
          </a:bodyPr>
          <a:lstStyle/>
          <a:p>
            <a:r>
              <a:rPr lang="zh-TW" altLang="zh-TW" sz="2800" dirty="0">
                <a:latin typeface="微軟正黑體" panose="020B0604030504040204" pitchFamily="34" charset="-120"/>
                <a:ea typeface="微軟正黑體" panose="020B0604030504040204" pitchFamily="34" charset="-120"/>
              </a:rPr>
              <a:t>還蠻有趣的</a:t>
            </a:r>
          </a:p>
          <a:p>
            <a:endParaRPr lang="zh-TW" altLang="en-US" sz="2800" dirty="0">
              <a:latin typeface="微軟正黑體" panose="020B0604030504040204" pitchFamily="34" charset="-120"/>
              <a:ea typeface="微軟正黑體" panose="020B0604030504040204" pitchFamily="34" charset="-120"/>
            </a:endParaRPr>
          </a:p>
        </p:txBody>
      </p:sp>
      <p:sp>
        <p:nvSpPr>
          <p:cNvPr id="8" name="矩形 7"/>
          <p:cNvSpPr/>
          <p:nvPr/>
        </p:nvSpPr>
        <p:spPr>
          <a:xfrm>
            <a:off x="4512170" y="2387093"/>
            <a:ext cx="3416320" cy="523220"/>
          </a:xfrm>
          <a:prstGeom prst="rect">
            <a:avLst/>
          </a:prstGeom>
        </p:spPr>
        <p:txBody>
          <a:bodyPr wrap="none">
            <a:spAutoFit/>
          </a:bodyPr>
          <a:lstStyle/>
          <a:p>
            <a:pPr>
              <a:spcAft>
                <a:spcPts val="0"/>
              </a:spcAft>
            </a:pPr>
            <a:r>
              <a:rPr lang="zh-TW" altLang="zh-TW" sz="2800" dirty="0">
                <a:latin typeface="微軟正黑體" panose="020B0604030504040204" pitchFamily="34" charset="-120"/>
                <a:ea typeface="微軟正黑體" panose="020B0604030504040204" pitchFamily="34" charset="-120"/>
              </a:rPr>
              <a:t>這個設備相當有創意</a:t>
            </a:r>
            <a:endParaRPr lang="zh-TW" alt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 name="矩形 8"/>
          <p:cNvSpPr/>
          <p:nvPr/>
        </p:nvSpPr>
        <p:spPr>
          <a:xfrm>
            <a:off x="8902724" y="2396376"/>
            <a:ext cx="2339102" cy="523220"/>
          </a:xfrm>
          <a:prstGeom prst="rect">
            <a:avLst/>
          </a:prstGeom>
        </p:spPr>
        <p:txBody>
          <a:bodyPr wrap="none">
            <a:spAutoFit/>
          </a:bodyPr>
          <a:lstStyle/>
          <a:p>
            <a:pPr>
              <a:spcAft>
                <a:spcPts val="0"/>
              </a:spcAft>
            </a:pPr>
            <a:r>
              <a:rPr lang="zh-TW" altLang="zh-TW" sz="2800" kern="100" dirty="0">
                <a:latin typeface="微軟正黑體" panose="020B0604030504040204" pitchFamily="34" charset="-120"/>
                <a:ea typeface="微軟正黑體" panose="020B0604030504040204" pitchFamily="34" charset="-120"/>
                <a:cs typeface="Times New Roman" panose="02020603050405020304" pitchFamily="18" charset="0"/>
              </a:rPr>
              <a:t>喇叭聲音過小</a:t>
            </a:r>
            <a:endParaRPr lang="zh-TW" alt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 name="矩形 9"/>
          <p:cNvSpPr/>
          <p:nvPr/>
        </p:nvSpPr>
        <p:spPr>
          <a:xfrm>
            <a:off x="8136024" y="3126893"/>
            <a:ext cx="3916669" cy="523220"/>
          </a:xfrm>
          <a:prstGeom prst="rect">
            <a:avLst/>
          </a:prstGeom>
        </p:spPr>
        <p:txBody>
          <a:bodyPr wrap="square">
            <a:spAutoFit/>
          </a:bodyPr>
          <a:lstStyle/>
          <a:p>
            <a:pPr>
              <a:spcAft>
                <a:spcPts val="0"/>
              </a:spcAft>
            </a:pPr>
            <a:r>
              <a:rPr lang="zh-TW" altLang="zh-TW" sz="2800" dirty="0" smtClean="0">
                <a:latin typeface="微軟正黑體" panose="020B0604030504040204" pitchFamily="34" charset="-120"/>
                <a:ea typeface="微軟正黑體" panose="020B0604030504040204" pitchFamily="34" charset="-120"/>
              </a:rPr>
              <a:t>味道</a:t>
            </a:r>
            <a:r>
              <a:rPr lang="zh-TW" altLang="zh-TW" sz="2800" dirty="0">
                <a:latin typeface="微軟正黑體" panose="020B0604030504040204" pitchFamily="34" charset="-120"/>
                <a:ea typeface="微軟正黑體" panose="020B0604030504040204" pitchFamily="34" charset="-120"/>
              </a:rPr>
              <a:t>可以再更極端一點</a:t>
            </a:r>
            <a:endParaRPr lang="zh-TW" altLang="zh-TW" sz="2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 name="矩形 10"/>
          <p:cNvSpPr/>
          <p:nvPr/>
        </p:nvSpPr>
        <p:spPr>
          <a:xfrm>
            <a:off x="8136022" y="3889101"/>
            <a:ext cx="4276709" cy="523220"/>
          </a:xfrm>
          <a:prstGeom prst="rect">
            <a:avLst/>
          </a:prstGeom>
        </p:spPr>
        <p:txBody>
          <a:bodyPr wrap="square">
            <a:spAutoFit/>
          </a:bodyPr>
          <a:lstStyle/>
          <a:p>
            <a:r>
              <a:rPr lang="zh-TW" altLang="zh-TW" sz="2800" dirty="0">
                <a:latin typeface="微軟正黑體" panose="020B0604030504040204" pitchFamily="34" charset="-120"/>
                <a:ea typeface="微軟正黑體" panose="020B0604030504040204" pitchFamily="34" charset="-120"/>
              </a:rPr>
              <a:t>香氛切換感覺不太清楚</a:t>
            </a:r>
          </a:p>
        </p:txBody>
      </p:sp>
      <p:sp>
        <p:nvSpPr>
          <p:cNvPr id="12" name="矩形 11"/>
          <p:cNvSpPr/>
          <p:nvPr/>
        </p:nvSpPr>
        <p:spPr>
          <a:xfrm>
            <a:off x="8543651" y="4648644"/>
            <a:ext cx="3057247" cy="523220"/>
          </a:xfrm>
          <a:prstGeom prst="rect">
            <a:avLst/>
          </a:prstGeom>
        </p:spPr>
        <p:txBody>
          <a:bodyPr wrap="none">
            <a:spAutoFit/>
          </a:bodyPr>
          <a:lstStyle/>
          <a:p>
            <a:r>
              <a:rPr lang="zh-TW" altLang="zh-TW" sz="2800" dirty="0">
                <a:latin typeface="微軟正黑體" panose="020B0604030504040204" pitchFamily="34" charset="-120"/>
                <a:ea typeface="微軟正黑體" panose="020B0604030504040204" pitchFamily="34" charset="-120"/>
              </a:rPr>
              <a:t>可以跟音調作結合</a:t>
            </a:r>
          </a:p>
        </p:txBody>
      </p:sp>
      <p:sp>
        <p:nvSpPr>
          <p:cNvPr id="13" name="文字方塊 12"/>
          <p:cNvSpPr txBox="1"/>
          <p:nvPr/>
        </p:nvSpPr>
        <p:spPr>
          <a:xfrm>
            <a:off x="1176500" y="5517232"/>
            <a:ext cx="1723549" cy="707886"/>
          </a:xfrm>
          <a:prstGeom prst="rect">
            <a:avLst/>
          </a:prstGeom>
          <a:noFill/>
        </p:spPr>
        <p:txBody>
          <a:bodyPr wrap="none" rtlCol="0">
            <a:spAutoFit/>
          </a:bodyPr>
          <a:lstStyle/>
          <a:p>
            <a:r>
              <a:rPr lang="zh-TW" altLang="en-US" sz="4000" dirty="0"/>
              <a:t>易</a:t>
            </a:r>
            <a:r>
              <a:rPr lang="zh-TW" altLang="en-US" sz="4000" dirty="0" smtClean="0"/>
              <a:t>用性</a:t>
            </a:r>
            <a:endParaRPr lang="zh-TW" altLang="en-US" sz="4000" dirty="0"/>
          </a:p>
        </p:txBody>
      </p:sp>
      <p:sp>
        <p:nvSpPr>
          <p:cNvPr id="14" name="文字方塊 13"/>
          <p:cNvSpPr txBox="1"/>
          <p:nvPr/>
        </p:nvSpPr>
        <p:spPr>
          <a:xfrm>
            <a:off x="9118748" y="5517232"/>
            <a:ext cx="1723549" cy="707886"/>
          </a:xfrm>
          <a:prstGeom prst="rect">
            <a:avLst/>
          </a:prstGeom>
          <a:noFill/>
        </p:spPr>
        <p:txBody>
          <a:bodyPr wrap="none" rtlCol="0">
            <a:spAutoFit/>
          </a:bodyPr>
          <a:lstStyle/>
          <a:p>
            <a:r>
              <a:rPr lang="zh-TW" altLang="en-US" sz="4000" dirty="0" smtClean="0"/>
              <a:t>有用性</a:t>
            </a:r>
            <a:endParaRPr lang="zh-TW" altLang="en-US" sz="4000" dirty="0"/>
          </a:p>
        </p:txBody>
      </p:sp>
      <p:sp>
        <p:nvSpPr>
          <p:cNvPr id="15" name="文字方塊 14"/>
          <p:cNvSpPr txBox="1"/>
          <p:nvPr/>
        </p:nvSpPr>
        <p:spPr>
          <a:xfrm>
            <a:off x="5077625" y="5517232"/>
            <a:ext cx="1723549" cy="707886"/>
          </a:xfrm>
          <a:prstGeom prst="rect">
            <a:avLst/>
          </a:prstGeom>
          <a:noFill/>
        </p:spPr>
        <p:txBody>
          <a:bodyPr wrap="none" rtlCol="0">
            <a:spAutoFit/>
          </a:bodyPr>
          <a:lstStyle/>
          <a:p>
            <a:r>
              <a:rPr lang="zh-TW" altLang="en-US" sz="4000" dirty="0" smtClean="0"/>
              <a:t>有趣性</a:t>
            </a:r>
            <a:endParaRPr lang="zh-TW" altLang="en-US" sz="4000" dirty="0"/>
          </a:p>
        </p:txBody>
      </p:sp>
    </p:spTree>
    <p:extLst>
      <p:ext uri="{BB962C8B-B14F-4D97-AF65-F5344CB8AC3E}">
        <p14:creationId xmlns:p14="http://schemas.microsoft.com/office/powerpoint/2010/main" val="347160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69876" y="188640"/>
            <a:ext cx="9144000" cy="1144556"/>
          </a:xfrm>
        </p:spPr>
        <p:txBody>
          <a:bodyPr/>
          <a:lstStyle/>
          <a:p>
            <a:r>
              <a:rPr lang="zh-TW" altLang="en-US" dirty="0"/>
              <a:t>創新的價值</a:t>
            </a:r>
          </a:p>
        </p:txBody>
      </p:sp>
      <p:sp>
        <p:nvSpPr>
          <p:cNvPr id="4" name="文字方塊 3"/>
          <p:cNvSpPr txBox="1"/>
          <p:nvPr/>
        </p:nvSpPr>
        <p:spPr>
          <a:xfrm>
            <a:off x="981844" y="2060848"/>
            <a:ext cx="10116615" cy="3785652"/>
          </a:xfrm>
          <a:prstGeom prst="rect">
            <a:avLst/>
          </a:prstGeom>
          <a:noFill/>
        </p:spPr>
        <p:txBody>
          <a:bodyPr wrap="square" rtlCol="0">
            <a:spAutoFit/>
          </a:bodyPr>
          <a:lstStyle/>
          <a:p>
            <a:pPr>
              <a:lnSpc>
                <a:spcPct val="150000"/>
              </a:lnSpc>
            </a:pPr>
            <a:r>
              <a:rPr lang="zh-TW" altLang="en-US" sz="3200" dirty="0" smtClean="0"/>
              <a:t>          問卷</a:t>
            </a:r>
            <a:r>
              <a:rPr lang="zh-TW" altLang="en-US" sz="3200" dirty="0"/>
              <a:t>的結果顯示視覺與嗅覺的強化可以增加對歌曲的體驗程度，改善歌曲只有聲音的感染，對之後想探討視嗅覺與情緒的影響有一定的助益</a:t>
            </a:r>
            <a:r>
              <a:rPr lang="zh-TW" altLang="en-US" sz="3200" dirty="0" smtClean="0"/>
              <a:t>。</a:t>
            </a:r>
            <a:endParaRPr lang="en-US" altLang="zh-TW" sz="3200" dirty="0" smtClean="0"/>
          </a:p>
          <a:p>
            <a:pPr>
              <a:lnSpc>
                <a:spcPct val="150000"/>
              </a:lnSpc>
            </a:pPr>
            <a:r>
              <a:rPr lang="en-US" altLang="zh-TW" sz="3200" dirty="0"/>
              <a:t>	</a:t>
            </a:r>
            <a:r>
              <a:rPr lang="zh-TW" altLang="en-US" sz="3200" dirty="0" smtClean="0"/>
              <a:t>在實體裝置</a:t>
            </a:r>
            <a:r>
              <a:rPr lang="zh-TW" altLang="en-US" sz="3200" dirty="0"/>
              <a:t>方面也可以做為改善</a:t>
            </a:r>
            <a:r>
              <a:rPr lang="en-US" altLang="zh-TW" sz="3200" dirty="0"/>
              <a:t>KTV</a:t>
            </a:r>
            <a:r>
              <a:rPr lang="zh-TW" altLang="en-US" sz="3200" dirty="0"/>
              <a:t>包廂內的體驗、</a:t>
            </a:r>
            <a:r>
              <a:rPr lang="zh-TW" altLang="en-US" sz="3200" dirty="0" smtClean="0"/>
              <a:t>婚禮、遊覽車或是個人聆聽音樂使用。</a:t>
            </a:r>
            <a:endParaRPr lang="zh-TW" altLang="en-US" sz="3200" dirty="0"/>
          </a:p>
        </p:txBody>
      </p:sp>
    </p:spTree>
    <p:extLst>
      <p:ext uri="{BB962C8B-B14F-4D97-AF65-F5344CB8AC3E}">
        <p14:creationId xmlns:p14="http://schemas.microsoft.com/office/powerpoint/2010/main" val="48653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dirty="0" smtClean="0"/>
              <a:t>解決方案</a:t>
            </a:r>
            <a:endParaRPr lang="en-US" altLang="zh-TW" dirty="0"/>
          </a:p>
        </p:txBody>
      </p:sp>
      <p:sp>
        <p:nvSpPr>
          <p:cNvPr id="4" name="文字預留位置 3"/>
          <p:cNvSpPr>
            <a:spLocks noGrp="1"/>
          </p:cNvSpPr>
          <p:nvPr>
            <p:ph type="body" idx="1"/>
          </p:nvPr>
        </p:nvSpPr>
        <p:spPr>
          <a:xfrm>
            <a:off x="1522360" y="5085184"/>
            <a:ext cx="8229601" cy="1143000"/>
          </a:xfrm>
        </p:spPr>
        <p:txBody>
          <a:bodyPr rtlCol="0"/>
          <a:lstStyle/>
          <a:p>
            <a:pPr marL="342900" indent="-342900" rtl="0">
              <a:buFont typeface="Arial" panose="020B0604020202020204" pitchFamily="34" charset="0"/>
              <a:buChar char="•"/>
            </a:pPr>
            <a:r>
              <a:rPr lang="zh-TW" altLang="en-US" dirty="0" smtClean="0"/>
              <a:t>歌詞情感分析系統</a:t>
            </a:r>
            <a:endParaRPr lang="en-US" altLang="zh-TW" dirty="0" smtClean="0"/>
          </a:p>
          <a:p>
            <a:pPr marL="342900" indent="-342900">
              <a:buFont typeface="Arial" panose="020B0604020202020204" pitchFamily="34" charset="0"/>
              <a:buChar char="•"/>
            </a:pPr>
            <a:r>
              <a:rPr lang="zh-TW" altLang="en-US" dirty="0" smtClean="0"/>
              <a:t>挑選的硬體、器材與</a:t>
            </a:r>
            <a:r>
              <a:rPr lang="zh-TW" altLang="en-US" dirty="0"/>
              <a:t>使用</a:t>
            </a:r>
            <a:r>
              <a:rPr lang="zh-TW" altLang="en-US" dirty="0" smtClean="0"/>
              <a:t>方法</a:t>
            </a:r>
            <a:endParaRPr lang="en-US" altLang="zh-TW" dirty="0" smtClean="0"/>
          </a:p>
          <a:p>
            <a:pPr marL="342900" indent="-342900">
              <a:buFont typeface="Arial" panose="020B0604020202020204" pitchFamily="34" charset="0"/>
              <a:buChar char="•"/>
            </a:pPr>
            <a:r>
              <a:rPr lang="zh-TW" altLang="en-US" dirty="0"/>
              <a:t>實</a:t>
            </a:r>
            <a:r>
              <a:rPr lang="zh-TW" altLang="en-US" dirty="0" smtClean="0"/>
              <a:t>作作品之成果影片</a:t>
            </a:r>
            <a:endParaRPr lang="en-US" altLang="zh-TW" dirty="0"/>
          </a:p>
          <a:p>
            <a:pPr marL="342900" indent="-342900" rtl="0">
              <a:buFont typeface="Arial" panose="020B0604020202020204" pitchFamily="34" charset="0"/>
              <a:buChar char="•"/>
            </a:pPr>
            <a:endParaRPr lang="zh-TW" altLang="en-US" dirty="0"/>
          </a:p>
        </p:txBody>
      </p:sp>
    </p:spTree>
    <p:extLst>
      <p:ext uri="{BB962C8B-B14F-4D97-AF65-F5344CB8AC3E}">
        <p14:creationId xmlns:p14="http://schemas.microsoft.com/office/powerpoint/2010/main" val="69719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dirty="0" smtClean="0"/>
              <a:t>歌詞情</a:t>
            </a:r>
            <a:r>
              <a:rPr lang="zh-TW" altLang="en-US" dirty="0"/>
              <a:t>感</a:t>
            </a:r>
            <a:r>
              <a:rPr lang="zh-TW" altLang="en-US" dirty="0" smtClean="0"/>
              <a:t>分析</a:t>
            </a:r>
            <a:endParaRPr lang="en-US" altLang="zh-TW" dirty="0"/>
          </a:p>
        </p:txBody>
      </p:sp>
    </p:spTree>
    <p:extLst>
      <p:ext uri="{BB962C8B-B14F-4D97-AF65-F5344CB8AC3E}">
        <p14:creationId xmlns:p14="http://schemas.microsoft.com/office/powerpoint/2010/main" val="157203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開發過程</a:t>
            </a:r>
            <a:r>
              <a:rPr lang="en-US" altLang="zh-TW" dirty="0"/>
              <a:t>-</a:t>
            </a:r>
            <a:r>
              <a:rPr lang="zh-TW" altLang="en-US" dirty="0"/>
              <a:t>情緒選用</a:t>
            </a:r>
          </a:p>
        </p:txBody>
      </p:sp>
      <p:pic>
        <p:nvPicPr>
          <p:cNvPr id="4" name="內容版面配置區 3" descr="20131226084938180"/>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398589" y="2859087"/>
            <a:ext cx="3168352" cy="2831092"/>
          </a:xfrm>
          <a:prstGeom prst="rect">
            <a:avLst/>
          </a:prstGeom>
          <a:noFill/>
          <a:ln>
            <a:noFill/>
          </a:ln>
        </p:spPr>
      </p:pic>
      <p:pic>
        <p:nvPicPr>
          <p:cNvPr id="5" name="圖片 4" descr="C:\Users\李冠毅\AppData\Local\Microsoft\Windows\INetCache\Content.Word\Untitled Diagram.png"/>
          <p:cNvPicPr/>
          <p:nvPr/>
        </p:nvPicPr>
        <p:blipFill>
          <a:blip r:embed="rId3">
            <a:extLst>
              <a:ext uri="{28A0092B-C50C-407E-A947-70E740481C1C}">
                <a14:useLocalDpi xmlns:a14="http://schemas.microsoft.com/office/drawing/2010/main"/>
              </a:ext>
            </a:extLst>
          </a:blip>
          <a:srcRect/>
          <a:stretch>
            <a:fillRect/>
          </a:stretch>
        </p:blipFill>
        <p:spPr bwMode="auto">
          <a:xfrm>
            <a:off x="7174532" y="1925421"/>
            <a:ext cx="4573015" cy="3769523"/>
          </a:xfrm>
          <a:prstGeom prst="rect">
            <a:avLst/>
          </a:prstGeom>
          <a:noFill/>
          <a:ln>
            <a:noFill/>
          </a:ln>
        </p:spPr>
      </p:pic>
      <p:sp>
        <p:nvSpPr>
          <p:cNvPr id="6" name="文字方塊 5"/>
          <p:cNvSpPr txBox="1"/>
          <p:nvPr/>
        </p:nvSpPr>
        <p:spPr>
          <a:xfrm>
            <a:off x="1409685" y="5845450"/>
            <a:ext cx="3312368" cy="584775"/>
          </a:xfrm>
          <a:prstGeom prst="rect">
            <a:avLst/>
          </a:prstGeom>
          <a:noFill/>
        </p:spPr>
        <p:txBody>
          <a:bodyPr wrap="square" rtlCol="0">
            <a:spAutoFit/>
          </a:bodyPr>
          <a:lstStyle/>
          <a:p>
            <a:r>
              <a:rPr lang="zh-TW" altLang="en-US" sz="3200" dirty="0" smtClean="0"/>
              <a:t> 情緒環狀維度圖</a:t>
            </a:r>
            <a:endParaRPr lang="zh-TW" altLang="en-US" sz="3200" dirty="0"/>
          </a:p>
        </p:txBody>
      </p:sp>
      <p:sp>
        <p:nvSpPr>
          <p:cNvPr id="7" name="文字方塊 6"/>
          <p:cNvSpPr txBox="1"/>
          <p:nvPr/>
        </p:nvSpPr>
        <p:spPr>
          <a:xfrm>
            <a:off x="8326660" y="5833564"/>
            <a:ext cx="3797662" cy="584775"/>
          </a:xfrm>
          <a:prstGeom prst="rect">
            <a:avLst/>
          </a:prstGeom>
          <a:noFill/>
        </p:spPr>
        <p:txBody>
          <a:bodyPr wrap="square" rtlCol="0">
            <a:spAutoFit/>
          </a:bodyPr>
          <a:lstStyle/>
          <a:p>
            <a:r>
              <a:rPr lang="zh-TW" altLang="en-US" sz="3200" dirty="0" smtClean="0"/>
              <a:t> 採用的情緒</a:t>
            </a:r>
            <a:endParaRPr lang="zh-TW" altLang="en-US" sz="3200" dirty="0"/>
          </a:p>
        </p:txBody>
      </p:sp>
      <p:sp>
        <p:nvSpPr>
          <p:cNvPr id="3" name="文字方塊 2"/>
          <p:cNvSpPr txBox="1"/>
          <p:nvPr/>
        </p:nvSpPr>
        <p:spPr>
          <a:xfrm>
            <a:off x="405780" y="1925421"/>
            <a:ext cx="6192688" cy="830997"/>
          </a:xfrm>
          <a:prstGeom prst="rect">
            <a:avLst/>
          </a:prstGeom>
          <a:noFill/>
        </p:spPr>
        <p:txBody>
          <a:bodyPr wrap="square" rtlCol="0">
            <a:spAutoFit/>
          </a:bodyPr>
          <a:lstStyle/>
          <a:p>
            <a:r>
              <a:rPr lang="zh-TW" altLang="en-US" sz="2400" dirty="0" smtClean="0"/>
              <a:t>根據情緒維度圖的四象限</a:t>
            </a:r>
            <a:r>
              <a:rPr lang="en-US" altLang="zh-TW" sz="2400" dirty="0" smtClean="0"/>
              <a:t>(</a:t>
            </a:r>
            <a:r>
              <a:rPr lang="zh-TW" altLang="en-US" sz="2400" dirty="0" smtClean="0"/>
              <a:t>高強度、中等強度、愉快、不愉快</a:t>
            </a:r>
            <a:r>
              <a:rPr lang="en-US" altLang="zh-TW" sz="2400" dirty="0" smtClean="0"/>
              <a:t>)</a:t>
            </a:r>
            <a:r>
              <a:rPr lang="zh-TW" altLang="en-US" sz="2400" dirty="0" smtClean="0"/>
              <a:t>，選出不同象限之情緒。</a:t>
            </a:r>
            <a:endParaRPr lang="zh-TW" altLang="en-US" sz="2400" dirty="0"/>
          </a:p>
        </p:txBody>
      </p:sp>
    </p:spTree>
    <p:extLst>
      <p:ext uri="{BB962C8B-B14F-4D97-AF65-F5344CB8AC3E}">
        <p14:creationId xmlns:p14="http://schemas.microsoft.com/office/powerpoint/2010/main" val="146203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dirty="0" smtClean="0"/>
              <a:t>開發過程</a:t>
            </a:r>
            <a:r>
              <a:rPr lang="en-US" altLang="zh-TW" dirty="0" smtClean="0"/>
              <a:t>-</a:t>
            </a:r>
            <a:r>
              <a:rPr lang="zh-TW" altLang="en-US" dirty="0" smtClean="0"/>
              <a:t>選用工具</a:t>
            </a:r>
            <a:endParaRPr lang="en-US" altLang="zh-TW" dirty="0"/>
          </a:p>
        </p:txBody>
      </p:sp>
      <p:pic>
        <p:nvPicPr>
          <p:cNvPr id="3" name="內容版面配置區 2"/>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493972" y="1700808"/>
            <a:ext cx="6206869" cy="5053780"/>
          </a:xfrm>
        </p:spPr>
      </p:pic>
      <p:sp>
        <p:nvSpPr>
          <p:cNvPr id="6" name="文字預留位置 5"/>
          <p:cNvSpPr>
            <a:spLocks noGrp="1"/>
          </p:cNvSpPr>
          <p:nvPr>
            <p:ph type="body" sz="half" idx="2"/>
          </p:nvPr>
        </p:nvSpPr>
        <p:spPr>
          <a:xfrm>
            <a:off x="230334" y="2012471"/>
            <a:ext cx="4285879" cy="2514600"/>
          </a:xfrm>
        </p:spPr>
        <p:txBody>
          <a:bodyPr rtlCol="0">
            <a:normAutofit/>
          </a:bodyPr>
          <a:lstStyle/>
          <a:p>
            <a:r>
              <a:rPr lang="en-US" altLang="zh-TW" sz="3600" dirty="0" smtClean="0">
                <a:latin typeface="+mn-ea"/>
                <a:ea typeface="+mn-ea"/>
              </a:rPr>
              <a:t>Open Data</a:t>
            </a:r>
            <a:r>
              <a:rPr lang="zh-TW" altLang="en-US" sz="3600" dirty="0" smtClean="0">
                <a:latin typeface="+mn-ea"/>
                <a:ea typeface="+mn-ea"/>
              </a:rPr>
              <a:t>：</a:t>
            </a:r>
            <a:endParaRPr lang="en-US" altLang="zh-TW" sz="3600" dirty="0" smtClean="0">
              <a:latin typeface="+mn-ea"/>
              <a:ea typeface="+mn-ea"/>
            </a:endParaRPr>
          </a:p>
          <a:p>
            <a:pPr lvl="1"/>
            <a:r>
              <a:rPr lang="zh-TW" altLang="en-US" sz="2800" dirty="0" smtClean="0"/>
              <a:t>中文</a:t>
            </a:r>
            <a:r>
              <a:rPr lang="zh-TW" altLang="en-US" sz="2800" dirty="0"/>
              <a:t>維度型情感</a:t>
            </a:r>
            <a:r>
              <a:rPr lang="zh-TW" altLang="en-US" sz="2800" dirty="0" smtClean="0"/>
              <a:t>詞典</a:t>
            </a:r>
            <a:endParaRPr lang="en-US" altLang="zh-TW" sz="2800" dirty="0" smtClean="0"/>
          </a:p>
          <a:p>
            <a:pPr lvl="1"/>
            <a:r>
              <a:rPr lang="en-US" altLang="zh-TW" sz="2400" dirty="0" smtClean="0"/>
              <a:t>CVAW</a:t>
            </a:r>
            <a:r>
              <a:rPr lang="en-US" altLang="zh-TW" sz="2800" dirty="0" smtClean="0"/>
              <a:t>3.0</a:t>
            </a:r>
          </a:p>
          <a:p>
            <a:pPr lvl="1"/>
            <a:r>
              <a:rPr lang="en-US" altLang="zh-TW" sz="2800" dirty="0" smtClean="0"/>
              <a:t>(3552</a:t>
            </a:r>
            <a:r>
              <a:rPr lang="zh-TW" altLang="en-US" sz="2800" dirty="0" smtClean="0"/>
              <a:t> </a:t>
            </a:r>
            <a:r>
              <a:rPr lang="en-US" altLang="zh-TW" sz="2800" dirty="0" smtClean="0"/>
              <a:t>words)</a:t>
            </a:r>
            <a:endParaRPr lang="zh-TW" altLang="en-US" sz="2800" dirty="0"/>
          </a:p>
          <a:p>
            <a:endParaRPr lang="en-US" altLang="zh-TW" sz="3600" dirty="0" smtClean="0"/>
          </a:p>
        </p:txBody>
      </p:sp>
      <p:sp>
        <p:nvSpPr>
          <p:cNvPr id="4" name="文字方塊 3"/>
          <p:cNvSpPr txBox="1"/>
          <p:nvPr/>
        </p:nvSpPr>
        <p:spPr>
          <a:xfrm>
            <a:off x="186952" y="5205263"/>
            <a:ext cx="3950120" cy="461665"/>
          </a:xfrm>
          <a:prstGeom prst="rect">
            <a:avLst/>
          </a:prstGeom>
          <a:noFill/>
        </p:spPr>
        <p:txBody>
          <a:bodyPr wrap="none" rtlCol="0">
            <a:spAutoFit/>
          </a:bodyPr>
          <a:lstStyle/>
          <a:p>
            <a:r>
              <a:rPr lang="en-US" altLang="zh-TW" sz="2400" dirty="0" smtClean="0"/>
              <a:t>Valence </a:t>
            </a:r>
            <a:r>
              <a:rPr lang="en-US" altLang="zh-TW" sz="2400" dirty="0" smtClean="0">
                <a:latin typeface="Times New Roman" panose="02020603050405020304" pitchFamily="18" charset="0"/>
                <a:cs typeface="Times New Roman" panose="02020603050405020304" pitchFamily="18" charset="0"/>
              </a:rPr>
              <a:t>1~9</a:t>
            </a:r>
            <a:r>
              <a:rPr lang="en-US" altLang="zh-TW" sz="2400" dirty="0" smtClean="0"/>
              <a:t> </a:t>
            </a:r>
            <a:r>
              <a:rPr lang="zh-TW" altLang="en-US" sz="2400" dirty="0" smtClean="0"/>
              <a:t>越大代表越正向</a:t>
            </a:r>
            <a:endParaRPr lang="zh-TW" altLang="en-US" sz="2400" dirty="0"/>
          </a:p>
        </p:txBody>
      </p:sp>
      <p:sp>
        <p:nvSpPr>
          <p:cNvPr id="7" name="文字方塊 6"/>
          <p:cNvSpPr txBox="1"/>
          <p:nvPr/>
        </p:nvSpPr>
        <p:spPr>
          <a:xfrm>
            <a:off x="186952" y="5666928"/>
            <a:ext cx="4272323" cy="461665"/>
          </a:xfrm>
          <a:prstGeom prst="rect">
            <a:avLst/>
          </a:prstGeom>
          <a:noFill/>
        </p:spPr>
        <p:txBody>
          <a:bodyPr wrap="none" rtlCol="0">
            <a:spAutoFit/>
          </a:bodyPr>
          <a:lstStyle/>
          <a:p>
            <a:r>
              <a:rPr lang="en-US" altLang="zh-TW" sz="2400" dirty="0" smtClean="0"/>
              <a:t>Arousal  </a:t>
            </a:r>
            <a:r>
              <a:rPr lang="en-US" altLang="zh-TW" sz="2400" dirty="0" smtClean="0">
                <a:latin typeface="Times New Roman" panose="02020603050405020304" pitchFamily="18" charset="0"/>
                <a:cs typeface="Times New Roman" panose="02020603050405020304" pitchFamily="18" charset="0"/>
              </a:rPr>
              <a:t>1~9</a:t>
            </a:r>
            <a:r>
              <a:rPr lang="en-US" altLang="zh-TW" sz="2400" dirty="0" smtClean="0"/>
              <a:t> </a:t>
            </a:r>
            <a:r>
              <a:rPr lang="zh-TW" altLang="en-US" sz="2400" dirty="0" smtClean="0"/>
              <a:t>越大代表程度越高</a:t>
            </a:r>
            <a:endParaRPr lang="zh-TW" altLang="en-US" sz="2400" dirty="0"/>
          </a:p>
        </p:txBody>
      </p:sp>
    </p:spTree>
    <p:extLst>
      <p:ext uri="{BB962C8B-B14F-4D97-AF65-F5344CB8AC3E}">
        <p14:creationId xmlns:p14="http://schemas.microsoft.com/office/powerpoint/2010/main" val="57295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dirty="0" smtClean="0">
                <a:latin typeface="+mj-ea"/>
              </a:rPr>
              <a:t>開發過程 </a:t>
            </a:r>
            <a:r>
              <a:rPr lang="en-US" altLang="zh-TW" dirty="0" smtClean="0">
                <a:latin typeface="+mj-ea"/>
              </a:rPr>
              <a:t>–</a:t>
            </a:r>
            <a:r>
              <a:rPr lang="zh-TW" altLang="en-US" dirty="0" smtClean="0">
                <a:latin typeface="+mj-ea"/>
              </a:rPr>
              <a:t>歌詞資料集</a:t>
            </a:r>
            <a:endParaRPr lang="zh-TW" altLang="en-US" dirty="0">
              <a:latin typeface="+mj-ea"/>
            </a:endParaRPr>
          </a:p>
        </p:txBody>
      </p:sp>
      <p:sp>
        <p:nvSpPr>
          <p:cNvPr id="3" name="文字方塊 2"/>
          <p:cNvSpPr txBox="1"/>
          <p:nvPr/>
        </p:nvSpPr>
        <p:spPr>
          <a:xfrm>
            <a:off x="1398567" y="2096465"/>
            <a:ext cx="2031325" cy="646331"/>
          </a:xfrm>
          <a:prstGeom prst="rect">
            <a:avLst/>
          </a:prstGeom>
          <a:noFill/>
        </p:spPr>
        <p:txBody>
          <a:bodyPr wrap="none" rtlCol="0">
            <a:spAutoFit/>
          </a:bodyPr>
          <a:lstStyle/>
          <a:p>
            <a:r>
              <a:rPr lang="zh-TW" altLang="en-US" sz="3600" dirty="0" smtClean="0"/>
              <a:t>歌詞爬蟲</a:t>
            </a:r>
            <a:endParaRPr lang="zh-TW" altLang="en-US" sz="3600" dirty="0"/>
          </a:p>
        </p:txBody>
      </p:sp>
      <p:cxnSp>
        <p:nvCxnSpPr>
          <p:cNvPr id="5" name="直線單箭頭接點 4"/>
          <p:cNvCxnSpPr>
            <a:stCxn id="3" idx="2"/>
            <a:endCxn id="6" idx="0"/>
          </p:cNvCxnSpPr>
          <p:nvPr/>
        </p:nvCxnSpPr>
        <p:spPr>
          <a:xfrm>
            <a:off x="2414230" y="2742796"/>
            <a:ext cx="2" cy="8342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文字方塊 5"/>
          <p:cNvSpPr txBox="1"/>
          <p:nvPr/>
        </p:nvSpPr>
        <p:spPr>
          <a:xfrm>
            <a:off x="936904" y="3577020"/>
            <a:ext cx="2954655" cy="646331"/>
          </a:xfrm>
          <a:prstGeom prst="rect">
            <a:avLst/>
          </a:prstGeom>
          <a:noFill/>
        </p:spPr>
        <p:txBody>
          <a:bodyPr wrap="none" rtlCol="0">
            <a:spAutoFit/>
          </a:bodyPr>
          <a:lstStyle/>
          <a:p>
            <a:r>
              <a:rPr lang="zh-TW" altLang="en-US" sz="3600" dirty="0" smtClean="0"/>
              <a:t>剔除無效句子</a:t>
            </a:r>
            <a:endParaRPr lang="zh-TW" altLang="en-US" sz="3600" dirty="0"/>
          </a:p>
        </p:txBody>
      </p:sp>
      <p:sp>
        <p:nvSpPr>
          <p:cNvPr id="15" name="矩形 14"/>
          <p:cNvSpPr/>
          <p:nvPr/>
        </p:nvSpPr>
        <p:spPr>
          <a:xfrm>
            <a:off x="706070" y="5202021"/>
            <a:ext cx="3416320" cy="646331"/>
          </a:xfrm>
          <a:prstGeom prst="rect">
            <a:avLst/>
          </a:prstGeom>
        </p:spPr>
        <p:txBody>
          <a:bodyPr wrap="none">
            <a:spAutoFit/>
          </a:bodyPr>
          <a:lstStyle/>
          <a:p>
            <a:r>
              <a:rPr lang="zh-TW" altLang="en-US" sz="3600" dirty="0" smtClean="0"/>
              <a:t>請三人標記情緒</a:t>
            </a:r>
            <a:endParaRPr lang="zh-TW" altLang="en-US" sz="3600" dirty="0"/>
          </a:p>
        </p:txBody>
      </p:sp>
      <p:cxnSp>
        <p:nvCxnSpPr>
          <p:cNvPr id="16" name="直線單箭頭接點 15"/>
          <p:cNvCxnSpPr>
            <a:stCxn id="6" idx="2"/>
            <a:endCxn id="15" idx="0"/>
          </p:cNvCxnSpPr>
          <p:nvPr/>
        </p:nvCxnSpPr>
        <p:spPr>
          <a:xfrm flipH="1">
            <a:off x="2414230" y="4223351"/>
            <a:ext cx="2" cy="9786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文字方塊 19"/>
          <p:cNvSpPr txBox="1"/>
          <p:nvPr/>
        </p:nvSpPr>
        <p:spPr>
          <a:xfrm>
            <a:off x="6814492" y="3558524"/>
            <a:ext cx="3325797" cy="2308324"/>
          </a:xfrm>
          <a:prstGeom prst="rect">
            <a:avLst/>
          </a:prstGeom>
          <a:noFill/>
        </p:spPr>
        <p:txBody>
          <a:bodyPr wrap="square" rtlCol="0">
            <a:spAutoFit/>
          </a:bodyPr>
          <a:lstStyle/>
          <a:p>
            <a:r>
              <a:rPr lang="zh-TW" altLang="en-US" sz="3600" dirty="0" smtClean="0"/>
              <a:t>快樂 </a:t>
            </a:r>
            <a:r>
              <a:rPr lang="en-US" altLang="zh-TW" sz="3600" dirty="0" smtClean="0">
                <a:latin typeface="Times New Roman" panose="02020603050405020304" pitchFamily="18" charset="0"/>
                <a:cs typeface="Times New Roman" panose="02020603050405020304" pitchFamily="18" charset="0"/>
              </a:rPr>
              <a:t>76</a:t>
            </a:r>
            <a:r>
              <a:rPr lang="zh-TW" altLang="en-US" sz="3600" dirty="0" smtClean="0">
                <a:latin typeface="Times New Roman" panose="02020603050405020304" pitchFamily="18" charset="0"/>
                <a:cs typeface="Times New Roman" panose="02020603050405020304" pitchFamily="18" charset="0"/>
              </a:rPr>
              <a:t> </a:t>
            </a:r>
            <a:r>
              <a:rPr lang="zh-TW" altLang="en-US" sz="3600" dirty="0" smtClean="0"/>
              <a:t>句</a:t>
            </a:r>
            <a:endParaRPr lang="en-US" altLang="zh-TW" sz="3600" dirty="0" smtClean="0">
              <a:latin typeface="Times New Roman" panose="02020603050405020304" pitchFamily="18" charset="0"/>
              <a:cs typeface="Times New Roman" panose="02020603050405020304" pitchFamily="18" charset="0"/>
            </a:endParaRPr>
          </a:p>
          <a:p>
            <a:r>
              <a:rPr lang="zh-TW" altLang="en-US" sz="3600" dirty="0" smtClean="0"/>
              <a:t>輕鬆 </a:t>
            </a:r>
            <a:r>
              <a:rPr lang="en-US" altLang="zh-TW" sz="3600" dirty="0" smtClean="0">
                <a:latin typeface="Times New Roman" panose="02020603050405020304" pitchFamily="18" charset="0"/>
                <a:cs typeface="Times New Roman" panose="02020603050405020304" pitchFamily="18" charset="0"/>
              </a:rPr>
              <a:t>30</a:t>
            </a:r>
            <a:r>
              <a:rPr lang="zh-TW" altLang="en-US" sz="3600" dirty="0" smtClean="0">
                <a:latin typeface="Times New Roman" panose="02020603050405020304" pitchFamily="18" charset="0"/>
                <a:cs typeface="Times New Roman" panose="02020603050405020304" pitchFamily="18" charset="0"/>
              </a:rPr>
              <a:t> </a:t>
            </a:r>
            <a:r>
              <a:rPr lang="zh-TW" altLang="en-US" sz="3600" dirty="0" smtClean="0"/>
              <a:t>句</a:t>
            </a:r>
            <a:endParaRPr lang="en-US" altLang="zh-TW" sz="3600" dirty="0" smtClean="0"/>
          </a:p>
          <a:p>
            <a:r>
              <a:rPr lang="zh-TW" altLang="en-US" sz="3600" dirty="0" smtClean="0"/>
              <a:t>悲傷 </a:t>
            </a:r>
            <a:r>
              <a:rPr lang="en-US" altLang="zh-TW" sz="3600" dirty="0" smtClean="0">
                <a:latin typeface="Times New Roman" panose="02020603050405020304" pitchFamily="18" charset="0"/>
                <a:cs typeface="Times New Roman" panose="02020603050405020304" pitchFamily="18" charset="0"/>
              </a:rPr>
              <a:t>35</a:t>
            </a:r>
            <a:r>
              <a:rPr lang="zh-TW" altLang="en-US" sz="3600" dirty="0" smtClean="0">
                <a:latin typeface="Times New Roman" panose="02020603050405020304" pitchFamily="18" charset="0"/>
                <a:cs typeface="Times New Roman" panose="02020603050405020304" pitchFamily="18" charset="0"/>
              </a:rPr>
              <a:t> </a:t>
            </a:r>
            <a:r>
              <a:rPr lang="zh-TW" altLang="en-US" sz="3600" dirty="0" smtClean="0"/>
              <a:t>句</a:t>
            </a:r>
            <a:endParaRPr lang="en-US" altLang="zh-TW" sz="3600" dirty="0" smtClean="0">
              <a:latin typeface="Times New Roman" panose="02020603050405020304" pitchFamily="18" charset="0"/>
              <a:cs typeface="Times New Roman" panose="02020603050405020304" pitchFamily="18" charset="0"/>
            </a:endParaRPr>
          </a:p>
          <a:p>
            <a:r>
              <a:rPr lang="zh-TW" altLang="en-US" sz="3600" dirty="0" smtClean="0"/>
              <a:t>憤怒 </a:t>
            </a:r>
            <a:r>
              <a:rPr lang="en-US" altLang="zh-TW" sz="3600" dirty="0" smtClean="0">
                <a:latin typeface="Times New Roman" panose="02020603050405020304" pitchFamily="18" charset="0"/>
                <a:cs typeface="Times New Roman" panose="02020603050405020304" pitchFamily="18" charset="0"/>
              </a:rPr>
              <a:t>59</a:t>
            </a:r>
            <a:r>
              <a:rPr lang="zh-TW" altLang="en-US" sz="3600" dirty="0" smtClean="0">
                <a:latin typeface="Times New Roman" panose="02020603050405020304" pitchFamily="18" charset="0"/>
                <a:cs typeface="Times New Roman" panose="02020603050405020304" pitchFamily="18" charset="0"/>
              </a:rPr>
              <a:t> </a:t>
            </a:r>
            <a:r>
              <a:rPr lang="zh-TW" altLang="en-US" sz="3600" dirty="0" smtClean="0"/>
              <a:t>句</a:t>
            </a:r>
            <a:endParaRPr lang="zh-TW" altLang="en-US" sz="3600" dirty="0">
              <a:latin typeface="Times New Roman" panose="02020603050405020304" pitchFamily="18" charset="0"/>
              <a:cs typeface="Times New Roman" panose="02020603050405020304" pitchFamily="18" charset="0"/>
            </a:endParaRPr>
          </a:p>
        </p:txBody>
      </p:sp>
      <p:sp>
        <p:nvSpPr>
          <p:cNvPr id="21" name="文字方塊 20"/>
          <p:cNvSpPr txBox="1"/>
          <p:nvPr/>
        </p:nvSpPr>
        <p:spPr>
          <a:xfrm>
            <a:off x="9694812" y="4340562"/>
            <a:ext cx="2363724" cy="646331"/>
          </a:xfrm>
          <a:prstGeom prst="rect">
            <a:avLst/>
          </a:prstGeom>
          <a:noFill/>
        </p:spPr>
        <p:txBody>
          <a:bodyPr wrap="none" rtlCol="0">
            <a:spAutoFit/>
          </a:bodyPr>
          <a:lstStyle/>
          <a:p>
            <a:r>
              <a:rPr lang="zh-TW" altLang="en-US" sz="3600" dirty="0" smtClean="0"/>
              <a:t>總和 </a:t>
            </a:r>
            <a:r>
              <a:rPr lang="en-US" altLang="zh-TW" sz="3600" dirty="0" smtClean="0"/>
              <a:t>200</a:t>
            </a:r>
            <a:r>
              <a:rPr lang="zh-TW" altLang="en-US" sz="3600" dirty="0" smtClean="0"/>
              <a:t>句</a:t>
            </a:r>
            <a:endParaRPr lang="zh-TW" altLang="en-US" sz="3600" dirty="0"/>
          </a:p>
        </p:txBody>
      </p:sp>
      <p:sp>
        <p:nvSpPr>
          <p:cNvPr id="22" name="文字方塊 21"/>
          <p:cNvSpPr txBox="1"/>
          <p:nvPr/>
        </p:nvSpPr>
        <p:spPr>
          <a:xfrm>
            <a:off x="8218141" y="2742796"/>
            <a:ext cx="2448272" cy="584775"/>
          </a:xfrm>
          <a:prstGeom prst="rect">
            <a:avLst/>
          </a:prstGeom>
          <a:noFill/>
        </p:spPr>
        <p:txBody>
          <a:bodyPr wrap="square" rtlCol="0">
            <a:spAutoFit/>
          </a:bodyPr>
          <a:lstStyle/>
          <a:p>
            <a:r>
              <a:rPr lang="zh-TW" altLang="en-US" sz="3200" dirty="0" smtClean="0"/>
              <a:t>資料集數量</a:t>
            </a:r>
            <a:endParaRPr lang="zh-TW" altLang="en-US" sz="3200" dirty="0"/>
          </a:p>
        </p:txBody>
      </p:sp>
    </p:spTree>
    <p:extLst>
      <p:ext uri="{BB962C8B-B14F-4D97-AF65-F5344CB8AC3E}">
        <p14:creationId xmlns:p14="http://schemas.microsoft.com/office/powerpoint/2010/main" val="364769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開發過程</a:t>
            </a:r>
            <a:r>
              <a:rPr lang="en-US" altLang="zh-TW" dirty="0" smtClean="0"/>
              <a:t>-</a:t>
            </a:r>
            <a:r>
              <a:rPr lang="zh-TW" altLang="en-US" dirty="0" smtClean="0"/>
              <a:t>分析方式</a:t>
            </a:r>
            <a:endParaRPr lang="zh-TW" altLang="en-US" dirty="0"/>
          </a:p>
        </p:txBody>
      </p:sp>
      <p:sp>
        <p:nvSpPr>
          <p:cNvPr id="3" name="文字方塊 2"/>
          <p:cNvSpPr txBox="1"/>
          <p:nvPr/>
        </p:nvSpPr>
        <p:spPr>
          <a:xfrm>
            <a:off x="693812" y="1844824"/>
            <a:ext cx="10585175" cy="5262979"/>
          </a:xfrm>
          <a:prstGeom prst="rect">
            <a:avLst/>
          </a:prstGeom>
          <a:noFill/>
        </p:spPr>
        <p:txBody>
          <a:bodyPr wrap="square" rtlCol="0">
            <a:spAutoFit/>
          </a:bodyPr>
          <a:lstStyle/>
          <a:p>
            <a:pPr marL="514350" indent="-514350" algn="just">
              <a:lnSpc>
                <a:spcPct val="150000"/>
              </a:lnSpc>
              <a:buFont typeface="+mj-lt"/>
              <a:buAutoNum type="arabicPeriod"/>
            </a:pPr>
            <a:r>
              <a:rPr lang="zh-TW" altLang="en-US" sz="2800" dirty="0" smtClean="0">
                <a:latin typeface="+mn-ea"/>
              </a:rPr>
              <a:t>先將詞典中所有資料提取出來，並根據</a:t>
            </a:r>
            <a:r>
              <a:rPr lang="en-US" altLang="zh-TW" sz="2800" dirty="0" smtClean="0">
                <a:latin typeface="+mn-ea"/>
              </a:rPr>
              <a:t>Arousal(</a:t>
            </a:r>
            <a:r>
              <a:rPr lang="zh-TW" altLang="en-US" sz="2800" dirty="0" smtClean="0">
                <a:latin typeface="+mn-ea"/>
              </a:rPr>
              <a:t>程度</a:t>
            </a:r>
            <a:r>
              <a:rPr lang="en-US" altLang="zh-TW" sz="2800" dirty="0" smtClean="0">
                <a:latin typeface="+mn-ea"/>
              </a:rPr>
              <a:t>)</a:t>
            </a:r>
            <a:r>
              <a:rPr lang="zh-TW" altLang="en-US" sz="2800" dirty="0" smtClean="0">
                <a:latin typeface="+mn-ea"/>
              </a:rPr>
              <a:t>的分數，對</a:t>
            </a:r>
            <a:r>
              <a:rPr lang="en-US" altLang="zh-TW" sz="2800" dirty="0" smtClean="0">
                <a:latin typeface="+mn-ea"/>
              </a:rPr>
              <a:t>Valence</a:t>
            </a:r>
            <a:r>
              <a:rPr lang="zh-TW" altLang="en-US" sz="2800" dirty="0" smtClean="0">
                <a:latin typeface="+mn-ea"/>
              </a:rPr>
              <a:t>進行分數的加權。</a:t>
            </a:r>
            <a:endParaRPr lang="en-US" altLang="zh-TW" sz="2800" dirty="0" smtClean="0">
              <a:latin typeface="+mn-ea"/>
            </a:endParaRPr>
          </a:p>
          <a:p>
            <a:pPr marL="514350" indent="-514350" algn="just">
              <a:lnSpc>
                <a:spcPct val="150000"/>
              </a:lnSpc>
              <a:buFont typeface="+mj-lt"/>
              <a:buAutoNum type="arabicPeriod"/>
            </a:pPr>
            <a:r>
              <a:rPr lang="zh-TW" altLang="en-US" sz="2800" dirty="0" smtClean="0">
                <a:latin typeface="+mn-ea"/>
              </a:rPr>
              <a:t>將歌曲資料集的資料提取出來，利用</a:t>
            </a:r>
            <a:r>
              <a:rPr lang="en-US" altLang="zh-TW" sz="2800" dirty="0" err="1" smtClean="0">
                <a:latin typeface="+mn-ea"/>
              </a:rPr>
              <a:t>jieba</a:t>
            </a:r>
            <a:r>
              <a:rPr lang="zh-TW" altLang="en-US" sz="2800" dirty="0" smtClean="0">
                <a:latin typeface="+mn-ea"/>
              </a:rPr>
              <a:t>進行斷詞。</a:t>
            </a:r>
            <a:endParaRPr lang="en-US" altLang="zh-TW" sz="2800" dirty="0" smtClean="0">
              <a:latin typeface="+mn-ea"/>
            </a:endParaRPr>
          </a:p>
          <a:p>
            <a:pPr marL="514350" indent="-514350" algn="just">
              <a:lnSpc>
                <a:spcPct val="150000"/>
              </a:lnSpc>
              <a:buFont typeface="+mj-lt"/>
              <a:buAutoNum type="arabicPeriod"/>
            </a:pPr>
            <a:r>
              <a:rPr lang="zh-TW" altLang="en-US" sz="2800" dirty="0" smtClean="0">
                <a:latin typeface="+mn-ea"/>
              </a:rPr>
              <a:t>利用詞典的分數，去計算歌詞的情感分數，並考量程度詞和否定詞，給予適當的加權分數。</a:t>
            </a:r>
            <a:endParaRPr lang="en-US" altLang="zh-TW" sz="2800" dirty="0" smtClean="0">
              <a:latin typeface="+mn-ea"/>
            </a:endParaRPr>
          </a:p>
          <a:p>
            <a:pPr marL="514350" indent="-514350" algn="just">
              <a:lnSpc>
                <a:spcPct val="150000"/>
              </a:lnSpc>
              <a:buFont typeface="+mj-lt"/>
              <a:buAutoNum type="arabicPeriod"/>
            </a:pPr>
            <a:r>
              <a:rPr lang="zh-TW" altLang="en-US" sz="2800" dirty="0" smtClean="0">
                <a:latin typeface="+mn-ea"/>
              </a:rPr>
              <a:t>根據計算出來的情感分數，去對應其相對應之情緒。</a:t>
            </a:r>
            <a:endParaRPr lang="en-US" altLang="zh-TW" sz="2800" dirty="0" smtClean="0">
              <a:latin typeface="+mn-ea"/>
            </a:endParaRPr>
          </a:p>
          <a:p>
            <a:pPr marL="514350" indent="-514350" algn="just">
              <a:lnSpc>
                <a:spcPct val="150000"/>
              </a:lnSpc>
              <a:buFont typeface="+mj-lt"/>
              <a:buAutoNum type="arabicPeriod"/>
            </a:pPr>
            <a:r>
              <a:rPr lang="zh-TW" altLang="en-US" sz="2800" dirty="0" smtClean="0">
                <a:latin typeface="+mn-ea"/>
              </a:rPr>
              <a:t>與人工標記之情緒進行正確率之計算。</a:t>
            </a:r>
            <a:endParaRPr lang="en-US" altLang="zh-TW" sz="2800" dirty="0" smtClean="0">
              <a:latin typeface="+mn-ea"/>
            </a:endParaRPr>
          </a:p>
          <a:p>
            <a:pPr algn="just">
              <a:lnSpc>
                <a:spcPct val="150000"/>
              </a:lnSpc>
            </a:pPr>
            <a:endParaRPr lang="zh-TW" altLang="en-US" sz="2800" dirty="0">
              <a:latin typeface="+mn-ea"/>
            </a:endParaRPr>
          </a:p>
        </p:txBody>
      </p:sp>
    </p:spTree>
    <p:extLst>
      <p:ext uri="{BB962C8B-B14F-4D97-AF65-F5344CB8AC3E}">
        <p14:creationId xmlns:p14="http://schemas.microsoft.com/office/powerpoint/2010/main" val="406474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開發過程 </a:t>
            </a:r>
            <a:r>
              <a:rPr lang="en-US" altLang="zh-TW" dirty="0"/>
              <a:t>–</a:t>
            </a:r>
            <a:r>
              <a:rPr lang="zh-TW" altLang="en-US" dirty="0"/>
              <a:t>資料分析</a:t>
            </a:r>
            <a:r>
              <a:rPr lang="en-US" altLang="zh-TW" dirty="0" smtClean="0"/>
              <a:t>(1)</a:t>
            </a:r>
            <a:endParaRPr lang="zh-TW" altLang="en-US" dirty="0"/>
          </a:p>
        </p:txBody>
      </p:sp>
      <p:pic>
        <p:nvPicPr>
          <p:cNvPr id="7" name="圖片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0086" y="3525713"/>
            <a:ext cx="10128649" cy="2450168"/>
          </a:xfrm>
          <a:prstGeom prst="rect">
            <a:avLst/>
          </a:prstGeom>
        </p:spPr>
      </p:pic>
      <p:sp>
        <p:nvSpPr>
          <p:cNvPr id="4" name="文字方塊 3"/>
          <p:cNvSpPr txBox="1"/>
          <p:nvPr/>
        </p:nvSpPr>
        <p:spPr>
          <a:xfrm>
            <a:off x="3488568" y="2989421"/>
            <a:ext cx="5211683" cy="523220"/>
          </a:xfrm>
          <a:prstGeom prst="rect">
            <a:avLst/>
          </a:prstGeom>
          <a:noFill/>
        </p:spPr>
        <p:txBody>
          <a:bodyPr wrap="none" rtlCol="0">
            <a:spAutoFit/>
          </a:bodyPr>
          <a:lstStyle/>
          <a:p>
            <a:r>
              <a:rPr lang="zh-TW" altLang="en-US" sz="2800" dirty="0" smtClean="0"/>
              <a:t>利用正負向去分析句子的正確性</a:t>
            </a:r>
            <a:endParaRPr lang="zh-TW" altLang="en-US" sz="2800" dirty="0"/>
          </a:p>
        </p:txBody>
      </p:sp>
    </p:spTree>
    <p:extLst>
      <p:ext uri="{BB962C8B-B14F-4D97-AF65-F5344CB8AC3E}">
        <p14:creationId xmlns:p14="http://schemas.microsoft.com/office/powerpoint/2010/main" val="291293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大地色調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Office_15976106_TF02801065.potx" id="{249CC85F-E026-4209-B2EC-C26673FF514A}" vid="{A038300D-2899-4943-85B8-06B6717D9396}"/>
    </a:ext>
  </a:extLst>
</a:theme>
</file>

<file path=ppt/theme/theme2.xml><?xml version="1.0" encoding="utf-8"?>
<a:theme xmlns:a="http://schemas.openxmlformats.org/drawingml/2006/main" name="Office 佈景主題">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佈景主題">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大地色調簡報 (寬螢幕)</Template>
  <TotalTime>2960</TotalTime>
  <Words>800</Words>
  <Application>Microsoft Office PowerPoint</Application>
  <PresentationFormat>自訂</PresentationFormat>
  <Paragraphs>114</Paragraphs>
  <Slides>21</Slides>
  <Notes>11</Notes>
  <HiddenSlides>0</HiddenSlides>
  <MMClips>1</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21</vt:i4>
      </vt:variant>
    </vt:vector>
  </HeadingPairs>
  <TitlesOfParts>
    <vt:vector size="26" baseType="lpstr">
      <vt:lpstr>微軟正黑體</vt:lpstr>
      <vt:lpstr>Arial</vt:lpstr>
      <vt:lpstr>Corbel</vt:lpstr>
      <vt:lpstr>Times New Roman</vt:lpstr>
      <vt:lpstr>大地色調 16x9</vt:lpstr>
      <vt:lpstr>結合歌詞大數據情緒辨識的情境製造機</vt:lpstr>
      <vt:lpstr>問題定義與挑戰</vt:lpstr>
      <vt:lpstr>解決方案</vt:lpstr>
      <vt:lpstr>歌詞情感分析</vt:lpstr>
      <vt:lpstr>開發過程-情緒選用</vt:lpstr>
      <vt:lpstr>開發過程-選用工具</vt:lpstr>
      <vt:lpstr>開發過程 –歌詞資料集</vt:lpstr>
      <vt:lpstr>開發過程-分析方式</vt:lpstr>
      <vt:lpstr>開發過程 –資料分析(1)</vt:lpstr>
      <vt:lpstr>開發過程 –資料分析(2)</vt:lpstr>
      <vt:lpstr>選用的器材</vt:lpstr>
      <vt:lpstr>開發過程 – 嗅覺開關控制</vt:lpstr>
      <vt:lpstr>開發過程 – 視覺顯示</vt:lpstr>
      <vt:lpstr>播歌系統</vt:lpstr>
      <vt:lpstr>開發過程 –歌詞情緒分析</vt:lpstr>
      <vt:lpstr>開發過程-Pygame</vt:lpstr>
      <vt:lpstr>開發過程-對話式人機介面(Dialogflow)</vt:lpstr>
      <vt:lpstr>操作方式</vt:lpstr>
      <vt:lpstr>作品的成果影片</vt:lpstr>
      <vt:lpstr>使用者試用之回饋-調查結果</vt:lpstr>
      <vt:lpstr>創新的價值</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標題版面配置</dc:title>
  <dc:creator>博生 王</dc:creator>
  <cp:lastModifiedBy>李冠毅</cp:lastModifiedBy>
  <cp:revision>96</cp:revision>
  <dcterms:created xsi:type="dcterms:W3CDTF">2018-12-03T17:34:56Z</dcterms:created>
  <dcterms:modified xsi:type="dcterms:W3CDTF">2019-01-11T07:36:15Z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