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57" r:id="rId11"/>
    <p:sldId id="258" r:id="rId12"/>
    <p:sldId id="259" r:id="rId13"/>
    <p:sldId id="264" r:id="rId14"/>
    <p:sldId id="263" r:id="rId15"/>
    <p:sldId id="273" r:id="rId16"/>
    <p:sldId id="261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72" d="100"/>
          <a:sy n="72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03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41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67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599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440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699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4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227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321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89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8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9FFD8-9E3B-4C6D-84BD-8CB10DCA00FB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35A334-C3FE-4E61-A97F-0B1595A788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B52860-28F5-4372-B1C3-7CF429BDE7D7}" type="datetimeFigureOut">
              <a:rPr lang="zh-TW" altLang="en-US" smtClean="0"/>
              <a:t>2019/1/10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641A0C-7F83-4891-BA05-7DF8EA3EF7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6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66528" y="3596928"/>
            <a:ext cx="6400800" cy="1600200"/>
          </a:xfrm>
        </p:spPr>
        <p:txBody>
          <a:bodyPr>
            <a:noAutofit/>
          </a:bodyPr>
          <a:lstStyle/>
          <a:p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鍾任傑</a:t>
            </a:r>
            <a:b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團隊名稱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:42</a:t>
            </a: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團隊成員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吳弘文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胡凱竣</a:t>
            </a:r>
            <a:br>
              <a:rPr lang="zh-TW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519449"/>
            <a:ext cx="8686800" cy="1470025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全國大學校院數位人文大數據學生競賽</a:t>
            </a:r>
            <a:r>
              <a:rPr lang="zh-TW" altLang="en-US" sz="3800" b="1" dirty="0"/>
              <a:t/>
            </a:r>
            <a:br>
              <a:rPr lang="zh-TW" altLang="en-US" sz="3800" b="1" dirty="0"/>
            </a:br>
            <a:r>
              <a:rPr lang="zh-TW" altLang="en-US" sz="3800" b="1" dirty="0"/>
              <a:t>                 </a:t>
            </a:r>
            <a:r>
              <a:rPr lang="zh-TW" altLang="en-US" sz="2400" b="1" dirty="0"/>
              <a:t>大數據下的汪星人商機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3FB553-2DC6-47A6-88B2-A73A0EBA1621}"/>
              </a:ext>
            </a:extLst>
          </p:cNvPr>
          <p:cNvSpPr/>
          <p:nvPr/>
        </p:nvSpPr>
        <p:spPr>
          <a:xfrm>
            <a:off x="2513773" y="353525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847AB3E0-EE4C-4847-A612-DBDE1DEC0659}"/>
              </a:ext>
            </a:extLst>
          </p:cNvPr>
          <p:cNvSpPr/>
          <p:nvPr/>
        </p:nvSpPr>
        <p:spPr>
          <a:xfrm>
            <a:off x="2483768" y="198884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zh-TW" sz="16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作品名稱</a:t>
            </a:r>
            <a:r>
              <a:rPr lang="en-US" altLang="zh-TW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lang="zh-TW" altLang="zh-TW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zh-TW" altLang="zh-TW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B7DFC7F9-50DC-4736-B588-55283DE2D395}"/>
              </a:ext>
            </a:extLst>
          </p:cNvPr>
          <p:cNvSpPr/>
          <p:nvPr/>
        </p:nvSpPr>
        <p:spPr>
          <a:xfrm>
            <a:off x="3563888" y="518119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學校名稱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朝陽科技大學</a:t>
            </a:r>
            <a:b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科系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行銷與流通管理系</a:t>
            </a:r>
            <a:b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 </a:t>
            </a:r>
            <a: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zh-TW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471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8272" y="53752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行銷規劃</a:t>
            </a:r>
            <a:r>
              <a:rPr lang="en-US" altLang="zh-TW" b="1" dirty="0" smtClean="0">
                <a:solidFill>
                  <a:srgbClr val="0070C0"/>
                </a:solidFill>
              </a:rPr>
              <a:t>-2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340768"/>
            <a:ext cx="675394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800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我們將設計一款能幫助狗狗傳遞心情的項鍊，依照狗狗的動作或者體溫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來了解他當下的反應，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可以連接主人手機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來第一時間接收到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狗狗的狀態</a:t>
            </a:r>
          </a:p>
        </p:txBody>
      </p:sp>
      <p:pic>
        <p:nvPicPr>
          <p:cNvPr id="1026" name="Picture 2" descr="C:\Users\TEX\Desktop\dog-1210559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9001"/>
            <a:ext cx="3886324" cy="291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1450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125760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行銷</a:t>
            </a:r>
            <a:r>
              <a:rPr lang="zh-TW" altLang="en-US" b="1" dirty="0">
                <a:solidFill>
                  <a:srgbClr val="0070C0"/>
                </a:solidFill>
              </a:rPr>
              <a:t>規劃</a:t>
            </a:r>
            <a:r>
              <a:rPr lang="en-US" altLang="zh-TW" b="1" dirty="0" smtClean="0">
                <a:solidFill>
                  <a:srgbClr val="0070C0"/>
                </a:solidFill>
              </a:rPr>
              <a:t>-3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041976" cy="4176464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我們採訪了</a:t>
            </a:r>
            <a:r>
              <a:rPr lang="en-US" altLang="zh-TW" dirty="0">
                <a:latin typeface="+mj-ea"/>
                <a:ea typeface="+mj-ea"/>
              </a:rPr>
              <a:t>30</a:t>
            </a:r>
            <a:r>
              <a:rPr lang="zh-TW" altLang="en-US" dirty="0">
                <a:latin typeface="+mj-ea"/>
                <a:ea typeface="+mj-ea"/>
              </a:rPr>
              <a:t>戶家中有養狗狗的家庭，請他們填寫我們設計的簡單問卷。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其中主要重點問題包含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想知道狗狗心情如何</a:t>
            </a:r>
            <a:r>
              <a:rPr lang="en-US" altLang="zh-TW" dirty="0">
                <a:latin typeface="+mj-ea"/>
                <a:ea typeface="+mj-ea"/>
              </a:rPr>
              <a:t>?)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為什麼狗狗常常夾著尾巴</a:t>
            </a:r>
            <a:r>
              <a:rPr lang="en-US" altLang="zh-TW" dirty="0">
                <a:latin typeface="+mj-ea"/>
                <a:ea typeface="+mj-ea"/>
              </a:rPr>
              <a:t>)</a:t>
            </a:r>
          </a:p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狗狗為什麼叫個不停</a:t>
            </a:r>
            <a:r>
              <a:rPr lang="en-US" altLang="zh-TW" dirty="0">
                <a:latin typeface="+mj-ea"/>
                <a:ea typeface="+mj-ea"/>
              </a:rPr>
              <a:t>)</a:t>
            </a:r>
          </a:p>
          <a:p>
            <a:r>
              <a:rPr lang="zh-TW" altLang="en-US" dirty="0">
                <a:latin typeface="+mj-ea"/>
                <a:ea typeface="+mj-ea"/>
              </a:rPr>
              <a:t>等等都是許多飼主想了解的。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所以統整出</a:t>
            </a:r>
            <a:r>
              <a:rPr lang="en-US" altLang="zh-TW" dirty="0">
                <a:latin typeface="+mj-ea"/>
                <a:ea typeface="+mj-ea"/>
              </a:rPr>
              <a:t>7</a:t>
            </a:r>
            <a:r>
              <a:rPr lang="zh-TW" altLang="en-US" dirty="0">
                <a:latin typeface="+mj-ea"/>
                <a:ea typeface="+mj-ea"/>
              </a:rPr>
              <a:t>大項主人最想知道狗狗的心裡想法來研究</a:t>
            </a:r>
          </a:p>
        </p:txBody>
      </p:sp>
      <p:pic>
        <p:nvPicPr>
          <p:cNvPr id="2050" name="Picture 2" descr="C:\Users\TEX\Desktop\dog-1209250_6401_1000x_625c1610-0572-4717-b363-007034db66b8_10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70" y="2276872"/>
            <a:ext cx="3672408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3497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0280" y="-18256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行銷</a:t>
            </a:r>
            <a:r>
              <a:rPr lang="zh-TW" altLang="en-US" b="1" dirty="0">
                <a:solidFill>
                  <a:srgbClr val="0070C0"/>
                </a:solidFill>
              </a:rPr>
              <a:t>規劃</a:t>
            </a:r>
            <a:r>
              <a:rPr lang="en-US" altLang="zh-TW" b="1" dirty="0" smtClean="0">
                <a:solidFill>
                  <a:srgbClr val="0070C0"/>
                </a:solidFill>
              </a:rPr>
              <a:t>-4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152128"/>
            <a:ext cx="8064896" cy="6093296"/>
          </a:xfrm>
        </p:spPr>
        <p:txBody>
          <a:bodyPr>
            <a:noAutofit/>
          </a:bodyPr>
          <a:lstStyle/>
          <a:p>
            <a:r>
              <a:rPr lang="en-US" altLang="zh-TW" sz="2500" dirty="0">
                <a:latin typeface="+mj-ea"/>
                <a:ea typeface="+mj-ea"/>
              </a:rPr>
              <a:t>TOP.7</a:t>
            </a:r>
            <a:r>
              <a:rPr lang="zh-TW" altLang="en-US" sz="2500" dirty="0">
                <a:latin typeface="+mj-ea"/>
                <a:ea typeface="+mj-ea"/>
              </a:rPr>
              <a:t> </a:t>
            </a:r>
            <a:r>
              <a:rPr lang="en-US" altLang="zh-TW" sz="2500" dirty="0">
                <a:latin typeface="+mj-ea"/>
                <a:ea typeface="+mj-ea"/>
              </a:rPr>
              <a:t>(</a:t>
            </a:r>
            <a:r>
              <a:rPr lang="zh-TW" altLang="en-US" sz="2500" b="1" dirty="0">
                <a:latin typeface="+mj-ea"/>
                <a:ea typeface="+mj-ea"/>
              </a:rPr>
              <a:t>兩隻耳朵向前垂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，一般是見到陌生人或感到害怕時的反應。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TOP.6(</a:t>
            </a:r>
            <a:r>
              <a:rPr lang="zh-TW" altLang="en-US" sz="2500" b="1" dirty="0">
                <a:latin typeface="+mj-ea"/>
                <a:ea typeface="+mj-ea"/>
              </a:rPr>
              <a:t>耳朵直立豎起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，一般是聽到稀奇的聲音，或者被其他現象給吸引住了。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TOP.5(</a:t>
            </a:r>
            <a:r>
              <a:rPr lang="zh-TW" altLang="en-US" sz="2500" b="1" dirty="0">
                <a:latin typeface="+mj-ea"/>
                <a:ea typeface="+mj-ea"/>
              </a:rPr>
              <a:t>眨眼睛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，出現這表現代表狗狗想要玩。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TOP.4(</a:t>
            </a:r>
            <a:r>
              <a:rPr lang="zh-TW" altLang="en-US" sz="2500" b="1" dirty="0">
                <a:latin typeface="+mj-ea"/>
                <a:ea typeface="+mj-ea"/>
              </a:rPr>
              <a:t>瞳孔放大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，這是狗狗用來吸引注意的一種方式，他正在向你承認你就是最可以信賴的主人。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TOP.3(</a:t>
            </a:r>
            <a:r>
              <a:rPr lang="zh-TW" altLang="en-US" sz="2500" b="1" dirty="0">
                <a:latin typeface="+mj-ea"/>
                <a:ea typeface="+mj-ea"/>
              </a:rPr>
              <a:t>尾巴夾在後腿中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，狗狗出現這動作就要注意了，這代表他正在焦慮</a:t>
            </a:r>
            <a:r>
              <a:rPr lang="en-US" altLang="zh-TW" sz="2000" dirty="0">
                <a:latin typeface="+mj-ea"/>
                <a:ea typeface="+mj-ea"/>
              </a:rPr>
              <a:t>,</a:t>
            </a:r>
            <a:r>
              <a:rPr lang="zh-TW" altLang="en-US" sz="2000" dirty="0">
                <a:latin typeface="+mj-ea"/>
                <a:ea typeface="+mj-ea"/>
              </a:rPr>
              <a:t>害怕</a:t>
            </a:r>
            <a:r>
              <a:rPr lang="en-US" altLang="zh-TW" sz="2000" dirty="0">
                <a:latin typeface="+mj-ea"/>
                <a:ea typeface="+mj-ea"/>
              </a:rPr>
              <a:t>,</a:t>
            </a:r>
            <a:r>
              <a:rPr lang="zh-TW" altLang="en-US" sz="2000" dirty="0">
                <a:latin typeface="+mj-ea"/>
                <a:ea typeface="+mj-ea"/>
              </a:rPr>
              <a:t>非常痛苦。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TOP.2(</a:t>
            </a:r>
            <a:r>
              <a:rPr lang="zh-TW" altLang="en-US" sz="2500" b="1" dirty="0">
                <a:latin typeface="+mj-ea"/>
                <a:ea typeface="+mj-ea"/>
              </a:rPr>
              <a:t>尾巴輕微顫抖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，這代表說他很有權威，也可以說明他在對地盤發出主權的意思。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en-US" altLang="zh-TW" sz="2500" dirty="0">
                <a:latin typeface="+mj-ea"/>
                <a:ea typeface="+mj-ea"/>
              </a:rPr>
              <a:t>TOP.1(</a:t>
            </a:r>
            <a:r>
              <a:rPr lang="zh-TW" altLang="en-US" sz="2500" b="1" dirty="0">
                <a:latin typeface="+mj-ea"/>
                <a:ea typeface="+mj-ea"/>
              </a:rPr>
              <a:t>尾巴放低搖擺</a:t>
            </a:r>
            <a:r>
              <a:rPr lang="en-US" altLang="zh-TW" sz="2500" dirty="0">
                <a:latin typeface="+mj-ea"/>
                <a:ea typeface="+mj-ea"/>
              </a:rPr>
              <a:t>)</a:t>
            </a:r>
            <a:r>
              <a:rPr lang="zh-TW" altLang="en-US" sz="2000" dirty="0">
                <a:latin typeface="+mj-ea"/>
                <a:ea typeface="+mj-ea"/>
              </a:rPr>
              <a:t>，這是許多家中狗狗常做的動作，因為代表他不明白你對他發出的指令，也算等待告知他命令的一種動作。</a:t>
            </a:r>
          </a:p>
        </p:txBody>
      </p:sp>
    </p:spTree>
    <p:extLst>
      <p:ext uri="{BB962C8B-B14F-4D97-AF65-F5344CB8AC3E}">
        <p14:creationId xmlns:p14="http://schemas.microsoft.com/office/powerpoint/2010/main" val="25095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8312" y="-18256"/>
            <a:ext cx="7772400" cy="1143000"/>
          </a:xfrm>
        </p:spPr>
        <p:txBody>
          <a:bodyPr>
            <a:noAutofit/>
          </a:bodyPr>
          <a:lstStyle/>
          <a:p>
            <a:pPr lvl="0"/>
            <a:r>
              <a:rPr lang="zh-TW" altLang="en-US" sz="3600" b="1" dirty="0" smtClean="0">
                <a:solidFill>
                  <a:srgbClr val="0070C0"/>
                </a:solidFill>
              </a:rPr>
              <a:t>行銷</a:t>
            </a:r>
            <a:r>
              <a:rPr lang="zh-TW" altLang="en-US" sz="3600" b="1" dirty="0">
                <a:solidFill>
                  <a:srgbClr val="0070C0"/>
                </a:solidFill>
              </a:rPr>
              <a:t>規劃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-5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198240"/>
            <a:ext cx="7772400" cy="4967064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我們為了提供狗狗與飼主正親近的生活，所以要更加提升我們產品的功能。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最主要功能讓狗狗藉由動作引導至內部項圈，透過主人手機來接收訊息了解狗狗想法。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還有內建測量溫度心律調節，可控管狗狗心律與體溫健康度等等，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在裝上迷你攝影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與衛星定位等，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就可以降低狗狗走失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與掌握他們的視角。</a:t>
            </a:r>
          </a:p>
        </p:txBody>
      </p:sp>
      <p:pic>
        <p:nvPicPr>
          <p:cNvPr id="3074" name="Picture 2" descr="C:\Users\TEX\Desktop\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34680"/>
            <a:ext cx="4109120" cy="205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5259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8312" y="188640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預期效益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665312"/>
            <a:ext cx="7772400" cy="4572000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協助飼主為狗狗打造更好的</a:t>
            </a:r>
            <a:r>
              <a:rPr lang="zh-TW" altLang="en-US" dirty="0" smtClean="0">
                <a:latin typeface="+mj-ea"/>
                <a:ea typeface="+mj-ea"/>
              </a:rPr>
              <a:t>生活，讓更多愛狗人士了解我們設計的項圈，使狗狗與人類沒有隔閡。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050" name="Picture 2" descr="C:\Users\TEX\Desktop\100_fa824257-661e-4102-b17b-6bbd8655d6bc_10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3068"/>
            <a:ext cx="5252344" cy="262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2455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-27384"/>
            <a:ext cx="77724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項圈設計圖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3816424" cy="509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431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0" y="-99392"/>
            <a:ext cx="777240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b="1" dirty="0">
                <a:solidFill>
                  <a:srgbClr val="0070C0"/>
                </a:solidFill>
                <a:latin typeface="+mj-ea"/>
              </a:rPr>
              <a:t>資料</a:t>
            </a:r>
            <a:r>
              <a:rPr lang="zh-TW" altLang="zh-TW" b="1" dirty="0" smtClean="0">
                <a:solidFill>
                  <a:srgbClr val="0070C0"/>
                </a:solidFill>
                <a:latin typeface="+mj-ea"/>
              </a:rPr>
              <a:t>來源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http://</a:t>
            </a:r>
            <a:r>
              <a:rPr lang="en-US" altLang="zh-TW" dirty="0" smtClean="0">
                <a:solidFill>
                  <a:srgbClr val="0070C0"/>
                </a:solidFill>
              </a:rPr>
              <a:t>momopethotel.pixnet.net/blog/category/1802986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https://www.youtube.com/watch?v=-</a:t>
            </a:r>
            <a:r>
              <a:rPr lang="en-US" altLang="zh-TW" dirty="0" smtClean="0">
                <a:solidFill>
                  <a:srgbClr val="0070C0"/>
                </a:solidFill>
              </a:rPr>
              <a:t>WkomxBnWAY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https://www.hk01.com/%E5%AF%B5%E7%89%A9/202205/%E4%BA%86%E8%A7%A35%E5%80%8B%E7%8B%97%E7%8B%97%E5%B8%B8%E8%A6%8B%E5%BF%83%E7%90%86%E7%8B%80%E6%85%8B-%</a:t>
            </a:r>
            <a:r>
              <a:rPr lang="en-US" altLang="zh-TW" dirty="0" smtClean="0">
                <a:solidFill>
                  <a:srgbClr val="0070C0"/>
                </a:solidFill>
              </a:rPr>
              <a:t>E8%AE%93%E4%BA%BA%E5%AF%B5%E9%97%9C%E4%BF%82%E6%9B%B4%E5%92%8C%E7%9D%A6#media_id=1570256</a:t>
            </a:r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http://momopethotel.pixnet.net/blog/category/1802986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7772400" cy="5724128"/>
          </a:xfrm>
        </p:spPr>
        <p:txBody>
          <a:bodyPr>
            <a:noAutofit/>
          </a:bodyPr>
          <a:lstStyle/>
          <a:p>
            <a:pPr algn="ctr"/>
            <a:r>
              <a:rPr lang="zh-TW" altLang="zh-TW" sz="48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目錄</a:t>
            </a:r>
            <a:endParaRPr lang="en-US" altLang="zh-TW" sz="4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zh-TW" sz="28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0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zh-TW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前言</a:t>
            </a:r>
          </a:p>
          <a:p>
            <a:pPr marL="0" lvl="0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                2</a:t>
            </a:r>
            <a:r>
              <a:rPr lang="zh-TW" altLang="en-US" sz="2800" dirty="0">
                <a:solidFill>
                  <a:srgbClr val="002060"/>
                </a:solidFill>
                <a:latin typeface="+mj-ea"/>
                <a:ea typeface="+mj-ea"/>
              </a:rPr>
              <a:t>市場情勢分析</a:t>
            </a:r>
            <a:endParaRPr lang="zh-TW" altLang="zh-TW" sz="28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0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        3</a:t>
            </a:r>
            <a:r>
              <a:rPr lang="zh-TW" altLang="en-US" sz="2800" dirty="0">
                <a:solidFill>
                  <a:srgbClr val="002060"/>
                </a:solidFill>
                <a:latin typeface="+mj-ea"/>
                <a:ea typeface="+mj-ea"/>
              </a:rPr>
              <a:t>研究目的</a:t>
            </a:r>
            <a:endParaRPr lang="zh-TW" altLang="zh-TW" sz="2800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0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        4</a:t>
            </a:r>
            <a:r>
              <a:rPr lang="zh-TW" altLang="zh-TW" sz="2800" dirty="0">
                <a:solidFill>
                  <a:srgbClr val="002060"/>
                </a:solidFill>
                <a:latin typeface="+mj-ea"/>
                <a:ea typeface="+mj-ea"/>
              </a:rPr>
              <a:t>行銷規劃</a:t>
            </a:r>
          </a:p>
          <a:p>
            <a:pPr marL="0" lvl="0" indent="0" algn="ctr">
              <a:buNone/>
            </a:pPr>
            <a:r>
              <a:rPr lang="en-US" altLang="zh-TW" sz="2800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       5</a:t>
            </a:r>
            <a:r>
              <a:rPr lang="zh-TW" altLang="en-US" sz="2800" dirty="0">
                <a:solidFill>
                  <a:srgbClr val="002060"/>
                </a:solidFill>
                <a:latin typeface="+mj-ea"/>
                <a:ea typeface="+mj-ea"/>
              </a:rPr>
              <a:t>預期</a:t>
            </a:r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效益</a:t>
            </a:r>
            <a:endParaRPr lang="en-US" altLang="zh-TW" sz="28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0" indent="0" algn="ctr"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            </a:t>
            </a: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zh-TW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項圈設計圖</a:t>
            </a:r>
            <a:endParaRPr lang="en-US" altLang="zh-TW" sz="28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lvl="0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        </a:t>
            </a:r>
            <a:r>
              <a:rPr lang="en-US" altLang="zh-TW" sz="2800" dirty="0">
                <a:solidFill>
                  <a:srgbClr val="002060"/>
                </a:solidFill>
                <a:latin typeface="+mj-ea"/>
                <a:ea typeface="+mj-ea"/>
              </a:rPr>
              <a:t>7</a:t>
            </a:r>
            <a:r>
              <a:rPr lang="zh-TW" altLang="zh-TW" sz="2800" dirty="0" smtClean="0">
                <a:solidFill>
                  <a:srgbClr val="002060"/>
                </a:solidFill>
                <a:latin typeface="+mj-ea"/>
                <a:ea typeface="+mj-ea"/>
              </a:rPr>
              <a:t>資料</a:t>
            </a:r>
            <a:r>
              <a:rPr lang="zh-TW" altLang="zh-TW" sz="2800" dirty="0">
                <a:solidFill>
                  <a:srgbClr val="002060"/>
                </a:solidFill>
                <a:latin typeface="+mj-ea"/>
                <a:ea typeface="+mj-ea"/>
              </a:rPr>
              <a:t>來源</a:t>
            </a:r>
          </a:p>
          <a:p>
            <a:pPr algn="ctr"/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0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772400" cy="1368152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j-ea"/>
              </a:rPr>
              <a:t>前言</a:t>
            </a:r>
            <a:r>
              <a:rPr lang="en-US" altLang="zh-TW" b="1" dirty="0">
                <a:solidFill>
                  <a:srgbClr val="0070C0"/>
                </a:solidFill>
                <a:latin typeface="+mj-ea"/>
              </a:rPr>
              <a:t>:</a:t>
            </a:r>
            <a:endParaRPr lang="zh-TW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377280"/>
            <a:ext cx="7128792" cy="5004048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現今少子化社會，寵物的地位逐漸提高，寵物也已經成為許多家庭中兒女的替代品，這樣的寵物市場不容小覷，由於這樣生活型態的改變，意外引爆寵物市場驚人的商機！而在這大數據年代，人類戴上手帶便能監測自己的運動量和健康，寵物也一樣有牠們專用的智能裝置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F1B30AA-543D-452B-A764-1605C9382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588846" cy="336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61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j-ea"/>
              </a:rPr>
              <a:t>市場情勢分析</a:t>
            </a:r>
            <a:r>
              <a:rPr lang="en-US" altLang="zh-TW" b="1" dirty="0">
                <a:solidFill>
                  <a:srgbClr val="0070C0"/>
                </a:solidFill>
                <a:latin typeface="+mj-ea"/>
              </a:rPr>
              <a:t>-1</a:t>
            </a:r>
            <a:endParaRPr lang="zh-TW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128792" cy="457200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根據內政部的資料顯示，國內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15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歲以下孩童數每年以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4%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的幅度萎縮，但農委會統計的全國犬貓隻數卻逐年成長，在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2017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年達到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251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萬隻，較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年前成長約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10%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。國內農委會調查顯示在過去兩年內，台灣人養狗養貓的數量增長 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50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％。台灣的毛經濟已達 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500 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億元。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5F2747ED-438D-41F7-A26A-950DEB839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5472608" cy="3216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95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0EDAF3D-163C-4B07-B965-BE35E44C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26825"/>
            <a:ext cx="3600400" cy="188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j-ea"/>
              </a:rPr>
              <a:t>市場情勢分析</a:t>
            </a:r>
            <a:r>
              <a:rPr lang="en-US" altLang="zh-TW" b="1" dirty="0">
                <a:solidFill>
                  <a:srgbClr val="0070C0"/>
                </a:solidFill>
                <a:latin typeface="+mj-ea"/>
              </a:rPr>
              <a:t>-2</a:t>
            </a:r>
            <a:endParaRPr lang="zh-TW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128792" cy="457200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商業周看對愛「寵」商機提出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4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趨勢，目前台灣寵物商機的成長速度已超過親子商機！由於台灣平均一位女性僅生育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1.1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胎，把寵物當小孩養成為新世代的普遍現象，此外，數據顯示飼養寵物的家庭每月平花費約新台幣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1,000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到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3,000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元在寵物食品、美容、醫療等項，還有其他相關的支出，專家對此也預估台灣寵物市場商機將上看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500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億元！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趨勢一、寵物保健食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/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用品市場夯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趨勢二、創新愛寵服務攻市場</a:t>
            </a:r>
            <a:r>
              <a:rPr lang="zh-TW" altLang="en-US" sz="1800" dirty="0" smtClean="0">
                <a:solidFill>
                  <a:srgbClr val="002060"/>
                </a:solidFill>
                <a:latin typeface="+mj-ea"/>
                <a:ea typeface="+mj-ea"/>
              </a:rPr>
              <a:t>，智慧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科技也跟進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趨勢三、寵物美容</a:t>
            </a:r>
            <a:r>
              <a:rPr lang="zh-TW" altLang="en-US" sz="1800" dirty="0" smtClean="0">
                <a:solidFill>
                  <a:srgbClr val="002060"/>
                </a:solidFill>
                <a:latin typeface="+mj-ea"/>
                <a:ea typeface="+mj-ea"/>
              </a:rPr>
              <a:t>、醫療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需求增，獸醫</a:t>
            </a:r>
            <a:r>
              <a:rPr lang="zh-TW" altLang="en-US" sz="1800" dirty="0" smtClean="0">
                <a:solidFill>
                  <a:srgbClr val="002060"/>
                </a:solidFill>
                <a:latin typeface="+mj-ea"/>
                <a:ea typeface="+mj-ea"/>
              </a:rPr>
              <a:t>、美容師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新職業向錢看漲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趨勢四、陪伴愛寵新市場</a:t>
            </a:r>
            <a:r>
              <a:rPr lang="zh-TW" altLang="en-US" sz="1800" dirty="0" smtClean="0">
                <a:solidFill>
                  <a:srgbClr val="002060"/>
                </a:solidFill>
                <a:latin typeface="+mj-ea"/>
                <a:ea typeface="+mj-ea"/>
              </a:rPr>
              <a:t>，寵物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保母服務興起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sz="1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495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77724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j-ea"/>
              </a:rPr>
              <a:t>市場情勢分析</a:t>
            </a:r>
            <a:r>
              <a:rPr lang="en-US" altLang="zh-TW" b="1" dirty="0">
                <a:solidFill>
                  <a:srgbClr val="0070C0"/>
                </a:solidFill>
                <a:latin typeface="+mj-ea"/>
              </a:rPr>
              <a:t>-3</a:t>
            </a:r>
            <a:endParaRPr lang="zh-TW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7128792" cy="457200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日本最大寵物連鎖店集團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AHB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（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Animal </a:t>
            </a:r>
            <a:r>
              <a:rPr lang="en-US" altLang="zh-TW" sz="1800" dirty="0" err="1">
                <a:solidFill>
                  <a:srgbClr val="002060"/>
                </a:solidFill>
                <a:latin typeface="+mj-ea"/>
                <a:ea typeface="+mj-ea"/>
              </a:rPr>
              <a:t>HumanBond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）對台灣市場所做調查指出，寵物業是提供幸福感動的行業，發展潛力仍在。</a:t>
            </a:r>
          </a:p>
          <a:p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AHB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集團調查指出，相對於日本 寵物市場規模為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兆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2200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億日圓（約新台幣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3250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億元），台灣寵物市場規模約新台幣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250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億元，約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12%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家庭養寵物；日本約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40%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家庭養寵物；美國寵 物數更達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3.28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億隻，並是美國人口數的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1.26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倍。</a:t>
            </a: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以服務內容分析，醫療、美容、住宿及食用品營收占台灣寵物市場規模的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80%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，另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20% 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是寵物買賣與喪葬。</a:t>
            </a: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以區域分析，台灣北部市場占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52%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，中部占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23%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，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4%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為其他地區。</a:t>
            </a:r>
          </a:p>
          <a:p>
            <a:pPr marL="0" indent="0">
              <a:buNone/>
            </a:pPr>
            <a:endParaRPr lang="zh-TW" altLang="en-US" sz="1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0817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+mj-ea"/>
              </a:rPr>
              <a:t>研究目的：使狗狗與人類更親近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</a:rPr>
              <a:t>-1</a:t>
            </a:r>
            <a:endParaRPr lang="zh-TW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="" xmlns:a16="http://schemas.microsoft.com/office/drawing/2014/main" id="{B87CE846-63D5-451C-864E-1C5EA83906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6825952" cy="4572000"/>
          </a:xfrm>
        </p:spPr>
        <p:txBody>
          <a:bodyPr/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「赫爾辛基大學」犬科動物研究中心的科學家們、最近的研究成果表明，「後葉催產素」這種荷爾蒙激素，可能同時影響了狗與人類的情緒。一般女性會在生產時分泌這種激素，但實際上，所有的哺乳動物，包括男性、均可分泌這種荷爾蒙。</a:t>
            </a:r>
          </a:p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亦被稱為「愛情荷爾蒙」的催產素功效繁多，最基本的是喚起性高潮、連繫結合愛侶，它亦關乎人們的社會認同、對他人的信任和慷慨程度，甚至能減輕壓力和紓緩痛楚。隨著催產素水平提升，人會變得輕鬆，這就人為甚麼喜歡狗，狗又稱為人類最好的朋友科學證據。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4611F893-F30E-4275-94BB-5EDF86A6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3881"/>
            <a:ext cx="3624064" cy="242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661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+mj-ea"/>
              </a:rPr>
              <a:t>研究目的：使狗狗與人類更親近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</a:rPr>
              <a:t>-2</a:t>
            </a:r>
            <a:endParaRPr lang="zh-TW" altLang="en-US" sz="3200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="" xmlns:a16="http://schemas.microsoft.com/office/drawing/2014/main" id="{B87CE846-63D5-451C-864E-1C5EA83906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6825952" cy="4572000"/>
          </a:xfrm>
        </p:spPr>
        <p:txBody>
          <a:bodyPr/>
          <a:lstStyle/>
          <a:p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這年代家家戶戶幾乎都有養狗，不管領養或購買來的，也很多人把寵物當孩子般的寵愛，但有多少人能真正知道狗狗的想法與心情呢</a:t>
            </a:r>
            <a:r>
              <a:rPr lang="en-US" altLang="zh-TW" sz="1800" dirty="0">
                <a:solidFill>
                  <a:srgbClr val="002060"/>
                </a:solidFill>
                <a:latin typeface="+mj-ea"/>
                <a:ea typeface="+mj-ea"/>
              </a:rPr>
              <a:t>?</a:t>
            </a:r>
            <a:r>
              <a:rPr lang="zh-TW" altLang="en-US" sz="1800" dirty="0">
                <a:solidFill>
                  <a:srgbClr val="002060"/>
                </a:solidFill>
                <a:latin typeface="+mj-ea"/>
                <a:ea typeface="+mj-ea"/>
              </a:rPr>
              <a:t>正因為狗狗不像人類一樣能透過語言來表達自己，所以他們行為舉止就會簡單直接，馬上表達他們當時的心理狀態。所以為了做個稱職的主人，就要立馬了解狗狗心理的想法，因為狗是人類最好的朋友。</a:t>
            </a:r>
            <a:endParaRPr lang="en-US" altLang="zh-TW" sz="1800" dirty="0">
              <a:solidFill>
                <a:srgbClr val="002060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32908AD7-1455-4B02-B8DF-3446FC36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66" y="3429000"/>
            <a:ext cx="335172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DCD35D55-F2AA-44C7-80C1-37E05B40C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86" y="3429000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605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0" y="269776"/>
            <a:ext cx="77724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行銷規劃</a:t>
            </a:r>
            <a:r>
              <a:rPr lang="en-US" altLang="zh-TW" b="1" dirty="0" smtClean="0">
                <a:solidFill>
                  <a:srgbClr val="0070C0"/>
                </a:solidFill>
              </a:rPr>
              <a:t>-1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12879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因此依造市場情勢分析後我們採用大</a:t>
            </a:r>
            <a:r>
              <a:rPr lang="zh-TW" altLang="en-US" sz="2800" dirty="0">
                <a:latin typeface="+mj-ea"/>
                <a:ea typeface="+mj-ea"/>
              </a:rPr>
              <a:t>數據的方式設計一</a:t>
            </a:r>
            <a:r>
              <a:rPr lang="zh-TW" altLang="en-US" sz="2800" dirty="0" smtClean="0">
                <a:latin typeface="+mj-ea"/>
                <a:ea typeface="+mj-ea"/>
              </a:rPr>
              <a:t>款智慧型寵物項圈</a:t>
            </a:r>
            <a:r>
              <a:rPr lang="zh-TW" altLang="en-US" sz="2800" dirty="0">
                <a:latin typeface="+mj-ea"/>
                <a:ea typeface="+mj-ea"/>
              </a:rPr>
              <a:t>來計算狗狗的心理狀況，來加以提醒主人們，狗狗現在肚子餓，或者正在焦慮著，希望能讓更多狗狗能快速的傳達給主人們心裡的聲音。</a:t>
            </a:r>
          </a:p>
        </p:txBody>
      </p:sp>
      <p:pic>
        <p:nvPicPr>
          <p:cNvPr id="1026" name="Picture 2" descr="C:\Users\TEX\Desktop\05_bulldog-1772130_1280_grande_eaba014a-960d-42a7-b450-7c088a062f26_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82" y="3861048"/>
            <a:ext cx="3333786" cy="222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8685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公正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257</TotalTime>
  <Words>1329</Words>
  <Application>Microsoft Office PowerPoint</Application>
  <PresentationFormat>如螢幕大小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公正</vt:lpstr>
      <vt:lpstr>1_公正</vt:lpstr>
      <vt:lpstr>全國大學校院數位人文大數據學生競賽                  大數據下的汪星人商機</vt:lpstr>
      <vt:lpstr>PowerPoint 簡報</vt:lpstr>
      <vt:lpstr>前言:</vt:lpstr>
      <vt:lpstr>市場情勢分析-1</vt:lpstr>
      <vt:lpstr>市場情勢分析-2</vt:lpstr>
      <vt:lpstr>市場情勢分析-3</vt:lpstr>
      <vt:lpstr>研究目的：使狗狗與人類更親近-1</vt:lpstr>
      <vt:lpstr>研究目的：使狗狗與人類更親近-2</vt:lpstr>
      <vt:lpstr>行銷規劃-1</vt:lpstr>
      <vt:lpstr>行銷規劃-2</vt:lpstr>
      <vt:lpstr>行銷規劃-3</vt:lpstr>
      <vt:lpstr>行銷規劃-4</vt:lpstr>
      <vt:lpstr>行銷規劃-5</vt:lpstr>
      <vt:lpstr>預期效益</vt:lpstr>
      <vt:lpstr>項圈設計圖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TEX</dc:creator>
  <cp:lastModifiedBy>TEX</cp:lastModifiedBy>
  <cp:revision>29</cp:revision>
  <dcterms:created xsi:type="dcterms:W3CDTF">2019-01-06T12:41:04Z</dcterms:created>
  <dcterms:modified xsi:type="dcterms:W3CDTF">2019-01-10T14:55:11Z</dcterms:modified>
</cp:coreProperties>
</file>