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sldIdLst>
    <p:sldId id="286" r:id="rId2"/>
    <p:sldId id="262" r:id="rId3"/>
    <p:sldId id="261" r:id="rId4"/>
    <p:sldId id="270" r:id="rId5"/>
    <p:sldId id="297" r:id="rId6"/>
    <p:sldId id="288" r:id="rId7"/>
    <p:sldId id="309" r:id="rId8"/>
    <p:sldId id="313" r:id="rId9"/>
    <p:sldId id="291" r:id="rId10"/>
    <p:sldId id="311" r:id="rId11"/>
    <p:sldId id="300" r:id="rId12"/>
    <p:sldId id="299" r:id="rId13"/>
    <p:sldId id="301" r:id="rId14"/>
    <p:sldId id="315" r:id="rId15"/>
    <p:sldId id="289" r:id="rId16"/>
    <p:sldId id="302" r:id="rId17"/>
    <p:sldId id="316" r:id="rId18"/>
    <p:sldId id="317" r:id="rId19"/>
    <p:sldId id="320" r:id="rId20"/>
    <p:sldId id="318"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660"/>
  </p:normalViewPr>
  <p:slideViewPr>
    <p:cSldViewPr snapToGrid="0">
      <p:cViewPr>
        <p:scale>
          <a:sx n="75" d="100"/>
          <a:sy n="75" d="100"/>
        </p:scale>
        <p:origin x="-744" y="1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2019/1/25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236052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10</a:t>
            </a:fld>
            <a:endParaRPr lang="zh-CN" altLang="en-US"/>
          </a:p>
        </p:txBody>
      </p:sp>
    </p:spTree>
    <p:extLst>
      <p:ext uri="{BB962C8B-B14F-4D97-AF65-F5344CB8AC3E}">
        <p14:creationId xmlns:p14="http://schemas.microsoft.com/office/powerpoint/2010/main" val="305313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4992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158845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163650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14</a:t>
            </a:fld>
            <a:endParaRPr lang="zh-CN" altLang="en-US"/>
          </a:p>
        </p:txBody>
      </p:sp>
    </p:spTree>
    <p:extLst>
      <p:ext uri="{BB962C8B-B14F-4D97-AF65-F5344CB8AC3E}">
        <p14:creationId xmlns:p14="http://schemas.microsoft.com/office/powerpoint/2010/main" val="162383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176309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98052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76309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98052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98052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2475355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98052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61210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245143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91019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39892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4992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34992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192521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Tree>
    <p:extLst>
      <p:ext uri="{BB962C8B-B14F-4D97-AF65-F5344CB8AC3E}">
        <p14:creationId xmlns:p14="http://schemas.microsoft.com/office/powerpoint/2010/main" val="2471367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470136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9"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jwlin/ptt-web-crawl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www.ptt.cc/bbs/Baseball/index2816.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ptt.cc/bbs/Baseball/index9018.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lot.ly/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74713" y="192055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76691" y="1758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99155" y="2685545"/>
            <a:ext cx="7628364" cy="1938992"/>
          </a:xfrm>
          <a:prstGeom prst="rect">
            <a:avLst/>
          </a:prstGeom>
          <a:ln>
            <a:noFill/>
          </a:ln>
        </p:spPr>
        <p:txBody>
          <a:bodyPr wrap="square">
            <a:spAutoFit/>
            <a:scene3d>
              <a:camera prst="orthographicFront"/>
              <a:lightRig rig="threePt" dir="t"/>
            </a:scene3d>
            <a:sp3d contourW="12700"/>
          </a:bodyPr>
          <a:lstStyle/>
          <a:p>
            <a:r>
              <a:rPr lang="en-US" altLang="zh-TW" sz="6000" b="1" dirty="0">
                <a:solidFill>
                  <a:schemeClr val="accent1"/>
                </a:solidFill>
              </a:rPr>
              <a:t>PTT Baseball</a:t>
            </a:r>
            <a:r>
              <a:rPr lang="zh-TW" altLang="en-US" sz="6000" b="1" dirty="0">
                <a:solidFill>
                  <a:schemeClr val="accent1"/>
                </a:solidFill>
              </a:rPr>
              <a:t>板 </a:t>
            </a:r>
            <a:r>
              <a:rPr lang="zh-TW" altLang="en-US" sz="6000" b="1" dirty="0" smtClean="0">
                <a:solidFill>
                  <a:schemeClr val="accent1"/>
                </a:solidFill>
              </a:rPr>
              <a:t>             貫</a:t>
            </a:r>
            <a:r>
              <a:rPr lang="zh-TW" altLang="en-US" sz="6000" b="1" dirty="0">
                <a:solidFill>
                  <a:schemeClr val="accent1"/>
                </a:solidFill>
              </a:rPr>
              <a:t>時性人氣</a:t>
            </a:r>
            <a:r>
              <a:rPr lang="zh-TW" altLang="en-US" sz="6000" b="1" dirty="0" smtClean="0">
                <a:solidFill>
                  <a:schemeClr val="accent1"/>
                </a:solidFill>
              </a:rPr>
              <a:t>分析   </a:t>
            </a:r>
            <a:endParaRPr lang="zh-TW" altLang="en-US" sz="6000" b="1" dirty="0">
              <a:solidFill>
                <a:schemeClr val="accent1"/>
              </a:solidFill>
            </a:endParaRPr>
          </a:p>
        </p:txBody>
      </p:sp>
      <p:sp>
        <p:nvSpPr>
          <p:cNvPr id="77" name="文本框 76"/>
          <p:cNvSpPr txBox="1"/>
          <p:nvPr/>
        </p:nvSpPr>
        <p:spPr>
          <a:xfrm>
            <a:off x="775556" y="5138862"/>
            <a:ext cx="5336765" cy="75713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zh-TW" altLang="en-US" b="0" i="0" u="none" strike="noStrike" kern="1200" cap="none" spc="0" normalizeH="0" baseline="0" noProof="0" dirty="0" smtClean="0">
                <a:ln>
                  <a:noFill/>
                </a:ln>
                <a:solidFill>
                  <a:schemeClr val="tx2"/>
                </a:solidFill>
                <a:effectLst/>
                <a:uLnTx/>
                <a:uFillTx/>
                <a:latin typeface="Century Gothic" panose="020B0502020202020204" pitchFamily="34" charset="0"/>
                <a:ea typeface="+mj-ea"/>
              </a:rPr>
              <a:t>政大社會</a:t>
            </a:r>
            <a:endParaRPr kumimoji="0" lang="en-US" altLang="zh-TW" b="0" i="0" u="none" strike="noStrike" kern="1200" cap="none" spc="0" normalizeH="0" baseline="0" noProof="0" dirty="0" smtClean="0">
              <a:ln>
                <a:noFill/>
              </a:ln>
              <a:solidFill>
                <a:schemeClr val="tx2"/>
              </a:solidFill>
              <a:effectLst/>
              <a:uLnTx/>
              <a:uFillTx/>
              <a:latin typeface="Century Gothic" panose="020B0502020202020204" pitchFamily="34" charset="0"/>
              <a:ea typeface="+mj-ea"/>
            </a:endParaRPr>
          </a:p>
          <a:p>
            <a:pPr lvl="0" defTabSz="914400">
              <a:lnSpc>
                <a:spcPct val="120000"/>
              </a:lnSpc>
              <a:defRPr/>
            </a:pPr>
            <a:r>
              <a:rPr kumimoji="0" lang="zh-TW" altLang="en-US" b="0" i="0" u="none" strike="noStrike" kern="1200" cap="none" spc="0" normalizeH="0" baseline="0" noProof="0" dirty="0" smtClean="0">
                <a:ln>
                  <a:noFill/>
                </a:ln>
                <a:solidFill>
                  <a:schemeClr val="tx2"/>
                </a:solidFill>
                <a:effectLst/>
                <a:uLnTx/>
                <a:uFillTx/>
                <a:latin typeface="Century Gothic" panose="020B0502020202020204" pitchFamily="34" charset="0"/>
                <a:ea typeface="+mj-ea"/>
              </a:rPr>
              <a:t>楊舜翔  </a:t>
            </a:r>
            <a:r>
              <a:rPr lang="zh-TW" altLang="en-US" dirty="0" smtClean="0">
                <a:solidFill>
                  <a:schemeClr val="tx2"/>
                </a:solidFill>
                <a:latin typeface="Century Gothic" panose="020B0502020202020204" pitchFamily="34" charset="0"/>
                <a:ea typeface="+mj-ea"/>
              </a:rPr>
              <a:t>陳嘉葳</a:t>
            </a:r>
            <a:r>
              <a:rPr lang="zh-TW" altLang="en-US" dirty="0">
                <a:solidFill>
                  <a:schemeClr val="tx2"/>
                </a:solidFill>
                <a:latin typeface="Century Gothic" panose="020B0502020202020204" pitchFamily="34" charset="0"/>
                <a:ea typeface="+mj-ea"/>
              </a:rPr>
              <a:t> </a:t>
            </a:r>
            <a:r>
              <a:rPr lang="zh-TW" altLang="en-US" dirty="0" smtClean="0">
                <a:solidFill>
                  <a:schemeClr val="tx2"/>
                </a:solidFill>
                <a:latin typeface="Century Gothic" panose="020B0502020202020204" pitchFamily="34" charset="0"/>
                <a:ea typeface="+mj-ea"/>
              </a:rPr>
              <a:t> </a:t>
            </a:r>
            <a:r>
              <a:rPr kumimoji="0" lang="zh-TW" altLang="en-US" b="0" i="0" u="none" strike="noStrike" kern="1200" cap="none" spc="0" normalizeH="0" baseline="0" noProof="0" dirty="0" smtClean="0">
                <a:ln>
                  <a:noFill/>
                </a:ln>
                <a:solidFill>
                  <a:schemeClr val="tx2"/>
                </a:solidFill>
                <a:effectLst/>
                <a:uLnTx/>
                <a:uFillTx/>
                <a:latin typeface="Century Gothic" panose="020B0502020202020204" pitchFamily="34" charset="0"/>
                <a:ea typeface="+mj-ea"/>
              </a:rPr>
              <a:t>白祐誠</a:t>
            </a:r>
            <a:endParaRPr kumimoji="0" lang="en-US" altLang="zh-CN" b="0" i="0" u="none" strike="noStrike" kern="1200" cap="none" spc="0" normalizeH="0" baseline="0" noProof="0" dirty="0">
              <a:ln>
                <a:noFill/>
              </a:ln>
              <a:solidFill>
                <a:schemeClr val="tx2"/>
              </a:solidFill>
              <a:effectLst/>
              <a:uLnTx/>
              <a:uFillTx/>
              <a:latin typeface="Century Gothic" panose="020B0502020202020204" pitchFamily="34" charset="0"/>
              <a:ea typeface="+mj-ea"/>
            </a:endParaRPr>
          </a:p>
        </p:txBody>
      </p:sp>
    </p:spTree>
    <p:extLst>
      <p:ext uri="{BB962C8B-B14F-4D97-AF65-F5344CB8AC3E}">
        <p14:creationId xmlns:p14="http://schemas.microsoft.com/office/powerpoint/2010/main" val="2084408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1+#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1+#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1+#ppt_w/2"/>
                                          </p:val>
                                        </p:tav>
                                        <p:tav tm="100000">
                                          <p:val>
                                            <p:strVal val="#ppt_x"/>
                                          </p:val>
                                        </p:tav>
                                      </p:tavLst>
                                    </p:anim>
                                    <p:anim calcmode="lin" valueType="num">
                                      <p:cBhvr additive="base">
                                        <p:cTn id="89" dur="500" fill="hold"/>
                                        <p:tgtEl>
                                          <p:spTgt spid="3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1+#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1+#ppt_w/2"/>
                                          </p:val>
                                        </p:tav>
                                        <p:tav tm="100000">
                                          <p:val>
                                            <p:strVal val="#ppt_x"/>
                                          </p:val>
                                        </p:tav>
                                      </p:tavLst>
                                    </p:anim>
                                    <p:anim calcmode="lin" valueType="num">
                                      <p:cBhvr additive="base">
                                        <p:cTn id="101" dur="500" fill="hold"/>
                                        <p:tgtEl>
                                          <p:spTgt spid="3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1+#ppt_w/2"/>
                                          </p:val>
                                        </p:tav>
                                        <p:tav tm="100000">
                                          <p:val>
                                            <p:strVal val="#ppt_x"/>
                                          </p:val>
                                        </p:tav>
                                      </p:tavLst>
                                    </p:anim>
                                    <p:anim calcmode="lin" valueType="num">
                                      <p:cBhvr additive="base">
                                        <p:cTn id="105" dur="500" fill="hold"/>
                                        <p:tgtEl>
                                          <p:spTgt spid="3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additive="base">
                                        <p:cTn id="108" dur="500" fill="hold"/>
                                        <p:tgtEl>
                                          <p:spTgt spid="39"/>
                                        </p:tgtEl>
                                        <p:attrNameLst>
                                          <p:attrName>ppt_x</p:attrName>
                                        </p:attrNameLst>
                                      </p:cBhvr>
                                      <p:tavLst>
                                        <p:tav tm="0">
                                          <p:val>
                                            <p:strVal val="1+#ppt_w/2"/>
                                          </p:val>
                                        </p:tav>
                                        <p:tav tm="100000">
                                          <p:val>
                                            <p:strVal val="#ppt_x"/>
                                          </p:val>
                                        </p:tav>
                                      </p:tavLst>
                                    </p:anim>
                                    <p:anim calcmode="lin" valueType="num">
                                      <p:cBhvr additive="base">
                                        <p:cTn id="109" dur="500" fill="hold"/>
                                        <p:tgtEl>
                                          <p:spTgt spid="39"/>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additive="base">
                                        <p:cTn id="112" dur="500" fill="hold"/>
                                        <p:tgtEl>
                                          <p:spTgt spid="40"/>
                                        </p:tgtEl>
                                        <p:attrNameLst>
                                          <p:attrName>ppt_x</p:attrName>
                                        </p:attrNameLst>
                                      </p:cBhvr>
                                      <p:tavLst>
                                        <p:tav tm="0">
                                          <p:val>
                                            <p:strVal val="1+#ppt_w/2"/>
                                          </p:val>
                                        </p:tav>
                                        <p:tav tm="100000">
                                          <p:val>
                                            <p:strVal val="#ppt_x"/>
                                          </p:val>
                                        </p:tav>
                                      </p:tavLst>
                                    </p:anim>
                                    <p:anim calcmode="lin" valueType="num">
                                      <p:cBhvr additive="base">
                                        <p:cTn id="113" dur="500" fill="hold"/>
                                        <p:tgtEl>
                                          <p:spTgt spid="4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1+#ppt_w/2"/>
                                          </p:val>
                                        </p:tav>
                                        <p:tav tm="100000">
                                          <p:val>
                                            <p:strVal val="#ppt_x"/>
                                          </p:val>
                                        </p:tav>
                                      </p:tavLst>
                                    </p:anim>
                                    <p:anim calcmode="lin" valueType="num">
                                      <p:cBhvr additive="base">
                                        <p:cTn id="117" dur="500" fill="hold"/>
                                        <p:tgtEl>
                                          <p:spTgt spid="4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1+#ppt_w/2"/>
                                          </p:val>
                                        </p:tav>
                                        <p:tav tm="100000">
                                          <p:val>
                                            <p:strVal val="#ppt_x"/>
                                          </p:val>
                                        </p:tav>
                                      </p:tavLst>
                                    </p:anim>
                                    <p:anim calcmode="lin" valueType="num">
                                      <p:cBhvr additive="base">
                                        <p:cTn id="121" dur="500" fill="hold"/>
                                        <p:tgtEl>
                                          <p:spTgt spid="42"/>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1+#ppt_w/2"/>
                                          </p:val>
                                        </p:tav>
                                        <p:tav tm="100000">
                                          <p:val>
                                            <p:strVal val="#ppt_x"/>
                                          </p:val>
                                        </p:tav>
                                      </p:tavLst>
                                    </p:anim>
                                    <p:anim calcmode="lin" valueType="num">
                                      <p:cBhvr additive="base">
                                        <p:cTn id="125" dur="500" fill="hold"/>
                                        <p:tgtEl>
                                          <p:spTgt spid="4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500" fill="hold"/>
                                        <p:tgtEl>
                                          <p:spTgt spid="44"/>
                                        </p:tgtEl>
                                        <p:attrNameLst>
                                          <p:attrName>ppt_x</p:attrName>
                                        </p:attrNameLst>
                                      </p:cBhvr>
                                      <p:tavLst>
                                        <p:tav tm="0">
                                          <p:val>
                                            <p:strVal val="1+#ppt_w/2"/>
                                          </p:val>
                                        </p:tav>
                                        <p:tav tm="100000">
                                          <p:val>
                                            <p:strVal val="#ppt_x"/>
                                          </p:val>
                                        </p:tav>
                                      </p:tavLst>
                                    </p:anim>
                                    <p:anim calcmode="lin" valueType="num">
                                      <p:cBhvr additive="base">
                                        <p:cTn id="129" dur="500" fill="hold"/>
                                        <p:tgtEl>
                                          <p:spTgt spid="44"/>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1+#ppt_w/2"/>
                                          </p:val>
                                        </p:tav>
                                        <p:tav tm="100000">
                                          <p:val>
                                            <p:strVal val="#ppt_x"/>
                                          </p:val>
                                        </p:tav>
                                      </p:tavLst>
                                    </p:anim>
                                    <p:anim calcmode="lin" valueType="num">
                                      <p:cBhvr additive="base">
                                        <p:cTn id="133" dur="500" fill="hold"/>
                                        <p:tgtEl>
                                          <p:spTgt spid="4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1+#ppt_w/2"/>
                                          </p:val>
                                        </p:tav>
                                        <p:tav tm="100000">
                                          <p:val>
                                            <p:strVal val="#ppt_x"/>
                                          </p:val>
                                        </p:tav>
                                      </p:tavLst>
                                    </p:anim>
                                    <p:anim calcmode="lin" valueType="num">
                                      <p:cBhvr additive="base">
                                        <p:cTn id="137" dur="500" fill="hold"/>
                                        <p:tgtEl>
                                          <p:spTgt spid="46"/>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1+#ppt_w/2"/>
                                          </p:val>
                                        </p:tav>
                                        <p:tav tm="100000">
                                          <p:val>
                                            <p:strVal val="#ppt_x"/>
                                          </p:val>
                                        </p:tav>
                                      </p:tavLst>
                                    </p:anim>
                                    <p:anim calcmode="lin" valueType="num">
                                      <p:cBhvr additive="base">
                                        <p:cTn id="145" dur="500" fill="hold"/>
                                        <p:tgtEl>
                                          <p:spTgt spid="48"/>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additive="base">
                                        <p:cTn id="148" dur="500" fill="hold"/>
                                        <p:tgtEl>
                                          <p:spTgt spid="49"/>
                                        </p:tgtEl>
                                        <p:attrNameLst>
                                          <p:attrName>ppt_x</p:attrName>
                                        </p:attrNameLst>
                                      </p:cBhvr>
                                      <p:tavLst>
                                        <p:tav tm="0">
                                          <p:val>
                                            <p:strVal val="1+#ppt_w/2"/>
                                          </p:val>
                                        </p:tav>
                                        <p:tav tm="100000">
                                          <p:val>
                                            <p:strVal val="#ppt_x"/>
                                          </p:val>
                                        </p:tav>
                                      </p:tavLst>
                                    </p:anim>
                                    <p:anim calcmode="lin" valueType="num">
                                      <p:cBhvr additive="base">
                                        <p:cTn id="149" dur="500" fill="hold"/>
                                        <p:tgtEl>
                                          <p:spTgt spid="49"/>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 calcmode="lin" valueType="num">
                                      <p:cBhvr additive="base">
                                        <p:cTn id="152" dur="500" fill="hold"/>
                                        <p:tgtEl>
                                          <p:spTgt spid="50"/>
                                        </p:tgtEl>
                                        <p:attrNameLst>
                                          <p:attrName>ppt_x</p:attrName>
                                        </p:attrNameLst>
                                      </p:cBhvr>
                                      <p:tavLst>
                                        <p:tav tm="0">
                                          <p:val>
                                            <p:strVal val="1+#ppt_w/2"/>
                                          </p:val>
                                        </p:tav>
                                        <p:tav tm="100000">
                                          <p:val>
                                            <p:strVal val="#ppt_x"/>
                                          </p:val>
                                        </p:tav>
                                      </p:tavLst>
                                    </p:anim>
                                    <p:anim calcmode="lin" valueType="num">
                                      <p:cBhvr additive="base">
                                        <p:cTn id="153" dur="500" fill="hold"/>
                                        <p:tgtEl>
                                          <p:spTgt spid="50"/>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1+#ppt_w/2"/>
                                          </p:val>
                                        </p:tav>
                                        <p:tav tm="100000">
                                          <p:val>
                                            <p:strVal val="#ppt_x"/>
                                          </p:val>
                                        </p:tav>
                                      </p:tavLst>
                                    </p:anim>
                                    <p:anim calcmode="lin" valueType="num">
                                      <p:cBhvr additive="base">
                                        <p:cTn id="157" dur="500" fill="hold"/>
                                        <p:tgtEl>
                                          <p:spTgt spid="51"/>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 calcmode="lin" valueType="num">
                                      <p:cBhvr additive="base">
                                        <p:cTn id="160" dur="500" fill="hold"/>
                                        <p:tgtEl>
                                          <p:spTgt spid="52"/>
                                        </p:tgtEl>
                                        <p:attrNameLst>
                                          <p:attrName>ppt_x</p:attrName>
                                        </p:attrNameLst>
                                      </p:cBhvr>
                                      <p:tavLst>
                                        <p:tav tm="0">
                                          <p:val>
                                            <p:strVal val="1+#ppt_w/2"/>
                                          </p:val>
                                        </p:tav>
                                        <p:tav tm="100000">
                                          <p:val>
                                            <p:strVal val="#ppt_x"/>
                                          </p:val>
                                        </p:tav>
                                      </p:tavLst>
                                    </p:anim>
                                    <p:anim calcmode="lin" valueType="num">
                                      <p:cBhvr additive="base">
                                        <p:cTn id="161" dur="500" fill="hold"/>
                                        <p:tgtEl>
                                          <p:spTgt spid="52"/>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additive="base">
                                        <p:cTn id="164" dur="500" fill="hold"/>
                                        <p:tgtEl>
                                          <p:spTgt spid="53"/>
                                        </p:tgtEl>
                                        <p:attrNameLst>
                                          <p:attrName>ppt_x</p:attrName>
                                        </p:attrNameLst>
                                      </p:cBhvr>
                                      <p:tavLst>
                                        <p:tav tm="0">
                                          <p:val>
                                            <p:strVal val="1+#ppt_w/2"/>
                                          </p:val>
                                        </p:tav>
                                        <p:tav tm="100000">
                                          <p:val>
                                            <p:strVal val="#ppt_x"/>
                                          </p:val>
                                        </p:tav>
                                      </p:tavLst>
                                    </p:anim>
                                    <p:anim calcmode="lin" valueType="num">
                                      <p:cBhvr additive="base">
                                        <p:cTn id="165" dur="500" fill="hold"/>
                                        <p:tgtEl>
                                          <p:spTgt spid="53"/>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wipe(left)">
                                      <p:cBhvr>
                                        <p:cTn id="169" dur="500"/>
                                        <p:tgtEl>
                                          <p:spTgt spid="75"/>
                                        </p:tgtEl>
                                      </p:cBhvr>
                                    </p:animEffect>
                                  </p:childTnLst>
                                </p:cTn>
                              </p:par>
                            </p:childTnLst>
                          </p:cTn>
                        </p:par>
                        <p:par>
                          <p:cTn id="170" fill="hold">
                            <p:stCondLst>
                              <p:cond delay="2000"/>
                            </p:stCondLst>
                            <p:childTnLst>
                              <p:par>
                                <p:cTn id="171" presetID="14" presetClass="entr" presetSubtype="10" fill="hold" grpId="0" nodeType="after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randombar(horizontal)">
                                      <p:cBhvr>
                                        <p:cTn id="17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P spid="14" grpId="0" animBg="1"/>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75"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74217" y="4128557"/>
            <a:ext cx="2186274" cy="1234005"/>
            <a:chOff x="1170903" y="4077757"/>
            <a:chExt cx="2241975" cy="1234005"/>
          </a:xfrm>
        </p:grpSpPr>
        <p:sp>
          <p:nvSpPr>
            <p:cNvPr id="9" name="矩形 8"/>
            <p:cNvSpPr/>
            <p:nvPr/>
          </p:nvSpPr>
          <p:spPr>
            <a:xfrm>
              <a:off x="1170904" y="455463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TW" altLang="en-US" sz="1200" dirty="0" smtClean="0">
                  <a:solidFill>
                    <a:schemeClr val="bg1">
                      <a:lumMod val="50000"/>
                    </a:schemeClr>
                  </a:solidFill>
                  <a:latin typeface="Century Gothic" panose="020B0502020202020204" pitchFamily="34" charset="0"/>
                </a:rPr>
                <a:t>國際賽明顯使得棒球板人氣提升，不論輸球、贏球皆會使得當天發文量明顯高於其他日子。</a:t>
              </a:r>
              <a:endParaRPr lang="en-US" altLang="zh-CN" sz="1200" dirty="0">
                <a:solidFill>
                  <a:schemeClr val="bg1">
                    <a:lumMod val="50000"/>
                  </a:schemeClr>
                </a:solidFill>
                <a:latin typeface="Century Gothic" panose="020B0502020202020204" pitchFamily="34" charset="0"/>
              </a:endParaRPr>
            </a:p>
          </p:txBody>
        </p:sp>
        <p:sp>
          <p:nvSpPr>
            <p:cNvPr id="10" name="矩形 9"/>
            <p:cNvSpPr/>
            <p:nvPr/>
          </p:nvSpPr>
          <p:spPr>
            <a:xfrm>
              <a:off x="1170903" y="4077757"/>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TW" altLang="en-US" b="1" dirty="0">
                  <a:solidFill>
                    <a:schemeClr val="tx1">
                      <a:lumMod val="65000"/>
                      <a:lumOff val="35000"/>
                    </a:schemeClr>
                  </a:solidFill>
                </a:rPr>
                <a:t>國際賽</a:t>
              </a:r>
              <a:endParaRPr lang="zh-CN" altLang="en-US" b="1" dirty="0">
                <a:solidFill>
                  <a:schemeClr val="tx1">
                    <a:lumMod val="65000"/>
                    <a:lumOff val="35000"/>
                  </a:schemeClr>
                </a:solidFill>
              </a:endParaRPr>
            </a:p>
          </p:txBody>
        </p:sp>
      </p:grpSp>
      <p:grpSp>
        <p:nvGrpSpPr>
          <p:cNvPr id="17" name="组合 16"/>
          <p:cNvGrpSpPr/>
          <p:nvPr/>
        </p:nvGrpSpPr>
        <p:grpSpPr>
          <a:xfrm>
            <a:off x="8564908" y="4128557"/>
            <a:ext cx="2186274" cy="1455604"/>
            <a:chOff x="1170903" y="4077757"/>
            <a:chExt cx="2241975" cy="1455604"/>
          </a:xfrm>
        </p:grpSpPr>
        <p:sp>
          <p:nvSpPr>
            <p:cNvPr id="18" name="矩形 17"/>
            <p:cNvSpPr/>
            <p:nvPr/>
          </p:nvSpPr>
          <p:spPr>
            <a:xfrm>
              <a:off x="1170904" y="4554632"/>
              <a:ext cx="2241974" cy="978729"/>
            </a:xfrm>
            <a:prstGeom prst="rect">
              <a:avLst/>
            </a:prstGeom>
          </p:spPr>
          <p:txBody>
            <a:bodyPr wrap="square">
              <a:spAutoFit/>
              <a:scene3d>
                <a:camera prst="orthographicFront"/>
                <a:lightRig rig="threePt" dir="t"/>
              </a:scene3d>
              <a:sp3d contourW="12700"/>
            </a:bodyPr>
            <a:lstStyle/>
            <a:p>
              <a:pPr algn="ctr">
                <a:lnSpc>
                  <a:spcPct val="120000"/>
                </a:lnSpc>
              </a:pPr>
              <a:r>
                <a:rPr lang="zh-TW" altLang="en-US" sz="1200" dirty="0" smtClean="0">
                  <a:solidFill>
                    <a:schemeClr val="bg1">
                      <a:lumMod val="50000"/>
                    </a:schemeClr>
                  </a:solidFill>
                  <a:latin typeface="Century Gothic" panose="020B0502020202020204" pitchFamily="34" charset="0"/>
                </a:rPr>
                <a:t>如中信兄弟五虎將事件、富邦悍將林益全選手與林哲瑄瑄手內鬥事件，都造成棒球板異常人氣提升。</a:t>
              </a:r>
              <a:endParaRPr lang="en-US" altLang="zh-CN" sz="1200" dirty="0">
                <a:solidFill>
                  <a:schemeClr val="bg1">
                    <a:lumMod val="50000"/>
                  </a:schemeClr>
                </a:solidFill>
                <a:latin typeface="Century Gothic" panose="020B0502020202020204" pitchFamily="34" charset="0"/>
              </a:endParaRPr>
            </a:p>
          </p:txBody>
        </p:sp>
        <p:sp>
          <p:nvSpPr>
            <p:cNvPr id="19" name="矩形 18"/>
            <p:cNvSpPr/>
            <p:nvPr/>
          </p:nvSpPr>
          <p:spPr>
            <a:xfrm>
              <a:off x="1170903" y="4077757"/>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TW" altLang="en-US" b="1" dirty="0">
                  <a:solidFill>
                    <a:schemeClr val="tx1">
                      <a:lumMod val="65000"/>
                      <a:lumOff val="35000"/>
                    </a:schemeClr>
                  </a:solidFill>
                </a:rPr>
                <a:t>中華職棒爭議</a:t>
              </a:r>
              <a:endParaRPr lang="zh-CN" altLang="en-US" b="1" dirty="0">
                <a:solidFill>
                  <a:schemeClr val="tx1">
                    <a:lumMod val="65000"/>
                    <a:lumOff val="35000"/>
                  </a:schemeClr>
                </a:solidFill>
              </a:endParaRPr>
            </a:p>
          </p:txBody>
        </p:sp>
      </p:grpSp>
      <p:sp>
        <p:nvSpPr>
          <p:cNvPr id="61" name="任意多边形 60"/>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391195" y="-1"/>
            <a:ext cx="1417774" cy="723901"/>
            <a:chOff x="-391195" y="-1"/>
            <a:chExt cx="1697596" cy="866775"/>
          </a:xfrm>
        </p:grpSpPr>
        <p:sp>
          <p:nvSpPr>
            <p:cNvPr id="63" name="任意多边形 62"/>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9" name="直接连接符 68"/>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853692" y="683638"/>
            <a:ext cx="3057248"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影響發文</a:t>
            </a:r>
            <a:r>
              <a:rPr lang="zh-TW" altLang="en-US" sz="3200" b="1" dirty="0" smtClean="0">
                <a:solidFill>
                  <a:schemeClr val="tx2"/>
                </a:solidFill>
                <a:latin typeface="Century Gothic" panose="020B0502020202020204" pitchFamily="34" charset="0"/>
                <a:ea typeface="+mj-ea"/>
              </a:rPr>
              <a:t>量成因</a:t>
            </a:r>
            <a:endParaRPr lang="zh-CN" altLang="en-US" sz="3200" b="1" dirty="0">
              <a:solidFill>
                <a:schemeClr val="tx2"/>
              </a:solidFill>
              <a:latin typeface="Century Gothic" panose="020B0502020202020204" pitchFamily="34" charset="0"/>
              <a:ea typeface="+mj-ea"/>
            </a:endParaRPr>
          </a:p>
        </p:txBody>
      </p:sp>
      <p:pic>
        <p:nvPicPr>
          <p:cNvPr id="6" name="圖片版面配置區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612" r="4612"/>
          <a:stretch>
            <a:fillRect/>
          </a:stretch>
        </p:blipFill>
        <p:spPr>
          <a:xfrm>
            <a:off x="6240558" y="1872283"/>
            <a:ext cx="1853594" cy="1852976"/>
          </a:xfrm>
        </p:spPr>
      </p:pic>
      <p:pic>
        <p:nvPicPr>
          <p:cNvPr id="8" name="圖片版面配置區 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612" r="16612"/>
          <a:stretch>
            <a:fillRect/>
          </a:stretch>
        </p:blipFill>
        <p:spPr>
          <a:xfrm>
            <a:off x="8731249" y="1872283"/>
            <a:ext cx="1853594" cy="1852976"/>
          </a:xfrm>
        </p:spPr>
      </p:pic>
      <p:sp>
        <p:nvSpPr>
          <p:cNvPr id="41" name="文本框 22"/>
          <p:cNvSpPr txBox="1"/>
          <p:nvPr/>
        </p:nvSpPr>
        <p:spPr>
          <a:xfrm>
            <a:off x="873290" y="2241761"/>
            <a:ext cx="4238917" cy="2899255"/>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2000" dirty="0" smtClean="0">
                <a:latin typeface="Century Gothic" panose="020B0502020202020204" pitchFamily="34" charset="0"/>
                <a:ea typeface="+mj-ea"/>
              </a:rPr>
              <a:t>前兩頁圖表分別為</a:t>
            </a:r>
            <a:r>
              <a:rPr lang="en-US" altLang="zh-TW" sz="2000" dirty="0" smtClean="0">
                <a:latin typeface="Century Gothic" panose="020B0502020202020204" pitchFamily="34" charset="0"/>
                <a:ea typeface="+mj-ea"/>
              </a:rPr>
              <a:t>PTT</a:t>
            </a:r>
            <a:r>
              <a:rPr lang="zh-TW" altLang="en-US" sz="2000" dirty="0" smtClean="0">
                <a:latin typeface="Century Gothic" panose="020B0502020202020204" pitchFamily="34" charset="0"/>
                <a:ea typeface="+mj-ea"/>
              </a:rPr>
              <a:t>棒球板上</a:t>
            </a:r>
            <a:endParaRPr lang="en-US" altLang="zh-TW" sz="2000" dirty="0" smtClean="0">
              <a:latin typeface="Century Gothic" panose="020B0502020202020204" pitchFamily="34" charset="0"/>
              <a:ea typeface="+mj-ea"/>
            </a:endParaRPr>
          </a:p>
          <a:p>
            <a:pPr>
              <a:lnSpc>
                <a:spcPct val="114000"/>
              </a:lnSpc>
            </a:pPr>
            <a:r>
              <a:rPr lang="zh-TW" altLang="en-US" sz="2000" dirty="0" smtClean="0">
                <a:latin typeface="Century Gothic" panose="020B0502020202020204" pitchFamily="34" charset="0"/>
                <a:ea typeface="+mj-ea"/>
              </a:rPr>
              <a:t>「逐月」及「逐日」文章量的加總，以此可得知，造成棒球板人氣提升的主要成因有二，其一為大型國際賽、其二為中華職棒球員與球團之間的爭議。能夠藉此說明台灣棒球迷除了關心國際賽外，同樣關心球員之間的八卦。</a:t>
            </a:r>
            <a:endParaRPr lang="en-US" altLang="zh-CN" sz="2000" dirty="0">
              <a:latin typeface="Century Gothic" panose="020B0502020202020204" pitchFamily="34" charset="0"/>
              <a:ea typeface="+mj-ea"/>
            </a:endParaRPr>
          </a:p>
        </p:txBody>
      </p:sp>
    </p:spTree>
    <p:extLst>
      <p:ext uri="{BB962C8B-B14F-4D97-AF65-F5344CB8AC3E}">
        <p14:creationId xmlns:p14="http://schemas.microsoft.com/office/powerpoint/2010/main" val="23053172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53690" y="683638"/>
            <a:ext cx="3057247"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rPr>
              <a:t>總</a:t>
            </a:r>
            <a:r>
              <a:rPr lang="zh-TW" altLang="en-US" sz="3200" b="1" dirty="0" smtClean="0">
                <a:solidFill>
                  <a:schemeClr val="tx2"/>
                </a:solidFill>
                <a:latin typeface="Century Gothic" panose="020B0502020202020204" pitchFamily="34" charset="0"/>
              </a:rPr>
              <a:t>體推文</a:t>
            </a:r>
            <a:r>
              <a:rPr lang="zh-TW" altLang="en-US" sz="3200" b="1" dirty="0">
                <a:solidFill>
                  <a:schemeClr val="tx2"/>
                </a:solidFill>
                <a:latin typeface="Century Gothic" panose="020B0502020202020204" pitchFamily="34" charset="0"/>
              </a:rPr>
              <a:t>量趨勢</a:t>
            </a:r>
            <a:endParaRPr lang="zh-CN" altLang="en-US" sz="3200" b="1" dirty="0">
              <a:solidFill>
                <a:schemeClr val="tx2"/>
              </a:solidFill>
              <a:latin typeface="Century Gothic" panose="020B0502020202020204" pitchFamily="34" charset="0"/>
              <a:ea typeface="+mj-ea"/>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79" y="4569584"/>
            <a:ext cx="10160000" cy="774700"/>
          </a:xfrm>
          <a:prstGeom prst="rect">
            <a:avLst/>
          </a:prstGeom>
        </p:spPr>
      </p:pic>
      <p:sp>
        <p:nvSpPr>
          <p:cNvPr id="3" name="文字方塊 2"/>
          <p:cNvSpPr txBox="1"/>
          <p:nvPr/>
        </p:nvSpPr>
        <p:spPr>
          <a:xfrm>
            <a:off x="1520440" y="2058707"/>
            <a:ext cx="8802410" cy="2246769"/>
          </a:xfrm>
          <a:prstGeom prst="rect">
            <a:avLst/>
          </a:prstGeom>
          <a:noFill/>
        </p:spPr>
        <p:txBody>
          <a:bodyPr wrap="none" rtlCol="0">
            <a:spAutoFit/>
          </a:bodyPr>
          <a:lstStyle/>
          <a:p>
            <a:r>
              <a:rPr lang="zh-TW" altLang="en-US" sz="2800" dirty="0"/>
              <a:t>除了發文之外，鄉民們在每篇貼文底下的留言同樣事</a:t>
            </a:r>
            <a:r>
              <a:rPr lang="zh-TW" altLang="en-US" sz="2800" dirty="0" smtClean="0"/>
              <a:t>關</a:t>
            </a:r>
            <a:endParaRPr lang="en-US" altLang="zh-TW" sz="2800" dirty="0" smtClean="0"/>
          </a:p>
          <a:p>
            <a:r>
              <a:rPr lang="zh-TW" altLang="en-US" sz="2800" dirty="0" smtClean="0"/>
              <a:t>重</a:t>
            </a:r>
            <a:r>
              <a:rPr lang="zh-TW" altLang="en-US" sz="2800" dirty="0"/>
              <a:t>大，因此我們又透過棒球板的留言數量來觀測棒球</a:t>
            </a:r>
            <a:r>
              <a:rPr lang="zh-TW" altLang="en-US" sz="2800" dirty="0" smtClean="0"/>
              <a:t>板</a:t>
            </a:r>
            <a:endParaRPr lang="en-US" altLang="zh-TW" sz="2800" dirty="0" smtClean="0"/>
          </a:p>
          <a:p>
            <a:r>
              <a:rPr lang="zh-TW" altLang="en-US" sz="2800" dirty="0" smtClean="0"/>
              <a:t>的</a:t>
            </a:r>
            <a:r>
              <a:rPr lang="zh-TW" altLang="en-US" sz="2800" dirty="0"/>
              <a:t>熱門程度。在</a:t>
            </a:r>
            <a:r>
              <a:rPr lang="en-US" altLang="zh-TW" sz="2800" dirty="0"/>
              <a:t>PTT</a:t>
            </a:r>
            <a:r>
              <a:rPr lang="zh-TW" altLang="en-US" sz="2800" dirty="0"/>
              <a:t>的架構下，文章的留言分成三種</a:t>
            </a:r>
            <a:r>
              <a:rPr lang="zh-TW" altLang="en-US" sz="2800" dirty="0" smtClean="0"/>
              <a:t>態</a:t>
            </a:r>
            <a:endParaRPr lang="en-US" altLang="zh-TW" sz="2800" dirty="0" smtClean="0"/>
          </a:p>
          <a:p>
            <a:r>
              <a:rPr lang="zh-TW" altLang="en-US" sz="2800" dirty="0" smtClean="0"/>
              <a:t>度</a:t>
            </a:r>
            <a:r>
              <a:rPr lang="zh-TW" altLang="en-US" sz="2800" dirty="0"/>
              <a:t>取向，「</a:t>
            </a:r>
            <a:r>
              <a:rPr lang="zh-TW" altLang="en-US" sz="2800" b="1" dirty="0"/>
              <a:t>推</a:t>
            </a:r>
            <a:r>
              <a:rPr lang="zh-TW" altLang="en-US" sz="2800" dirty="0"/>
              <a:t>」表示贊同、「</a:t>
            </a:r>
            <a:r>
              <a:rPr lang="zh-TW" altLang="en-US" sz="2800" b="1" dirty="0"/>
              <a:t>→</a:t>
            </a:r>
            <a:r>
              <a:rPr lang="zh-TW" altLang="en-US" sz="2800" dirty="0"/>
              <a:t>」代表中立而「</a:t>
            </a:r>
            <a:r>
              <a:rPr lang="zh-TW" altLang="en-US" sz="2800" b="1" dirty="0"/>
              <a:t>噓</a:t>
            </a:r>
            <a:r>
              <a:rPr lang="zh-TW" altLang="en-US" sz="2800" dirty="0"/>
              <a:t>」</a:t>
            </a:r>
            <a:r>
              <a:rPr lang="zh-TW" altLang="en-US" sz="2800" dirty="0" smtClean="0"/>
              <a:t>代</a:t>
            </a:r>
            <a:endParaRPr lang="en-US" altLang="zh-TW" sz="2800" dirty="0" smtClean="0"/>
          </a:p>
          <a:p>
            <a:r>
              <a:rPr lang="zh-TW" altLang="en-US" sz="2800" dirty="0" smtClean="0"/>
              <a:t>表</a:t>
            </a:r>
            <a:r>
              <a:rPr lang="zh-TW" altLang="en-US" sz="2800" dirty="0"/>
              <a:t>反對，如下圖所示。</a:t>
            </a:r>
            <a:endParaRPr kumimoji="1" lang="zh-TW" altLang="en-US" sz="2800" dirty="0"/>
          </a:p>
        </p:txBody>
      </p:sp>
    </p:spTree>
    <p:extLst>
      <p:ext uri="{BB962C8B-B14F-4D97-AF65-F5344CB8AC3E}">
        <p14:creationId xmlns:p14="http://schemas.microsoft.com/office/powerpoint/2010/main" val="182487721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53688" y="683638"/>
            <a:ext cx="3057248"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rPr>
              <a:t>總體推文量趨勢</a:t>
            </a:r>
            <a:endParaRPr lang="zh-CN" altLang="en-US" sz="3200" b="1" dirty="0">
              <a:solidFill>
                <a:schemeClr val="tx2"/>
              </a:solidFill>
              <a:latin typeface="Century Gothic" panose="020B0502020202020204" pitchFamily="34"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712" y="1345507"/>
            <a:ext cx="6886575" cy="4591050"/>
          </a:xfrm>
          <a:prstGeom prst="rect">
            <a:avLst/>
          </a:prstGeom>
        </p:spPr>
      </p:pic>
      <p:sp>
        <p:nvSpPr>
          <p:cNvPr id="15" name="文本框 30"/>
          <p:cNvSpPr txBox="1"/>
          <p:nvPr/>
        </p:nvSpPr>
        <p:spPr>
          <a:xfrm>
            <a:off x="9539287" y="1824806"/>
            <a:ext cx="2031325" cy="584775"/>
          </a:xfrm>
          <a:prstGeom prst="rect">
            <a:avLst/>
          </a:prstGeom>
          <a:noFill/>
        </p:spPr>
        <p:txBody>
          <a:bodyPr wrap="none" rtlCol="0">
            <a:spAutoFit/>
            <a:scene3d>
              <a:camera prst="orthographicFront"/>
              <a:lightRig rig="threePt" dir="t"/>
            </a:scene3d>
            <a:sp3d contourW="12700"/>
          </a:bodyPr>
          <a:lstStyle/>
          <a:p>
            <a:r>
              <a:rPr lang="zh-TW" altLang="en-US" sz="1600" b="1" dirty="0" smtClean="0">
                <a:solidFill>
                  <a:srgbClr val="C00000"/>
                </a:solidFill>
                <a:latin typeface="Century Gothic" panose="020B0502020202020204" pitchFamily="34" charset="0"/>
                <a:ea typeface="+mj-ea"/>
              </a:rPr>
              <a:t>　透過標籤開啟或</a:t>
            </a:r>
            <a:endParaRPr lang="en-US" altLang="zh-TW" sz="1600" b="1" dirty="0" smtClean="0">
              <a:solidFill>
                <a:srgbClr val="C00000"/>
              </a:solidFill>
              <a:latin typeface="Century Gothic" panose="020B0502020202020204" pitchFamily="34" charset="0"/>
              <a:ea typeface="+mj-ea"/>
            </a:endParaRPr>
          </a:p>
          <a:p>
            <a:r>
              <a:rPr lang="zh-TW" altLang="en-US" sz="1600" b="1" dirty="0" smtClean="0">
                <a:solidFill>
                  <a:srgbClr val="C00000"/>
                </a:solidFill>
                <a:latin typeface="Century Gothic" panose="020B0502020202020204" pitchFamily="34" charset="0"/>
                <a:ea typeface="+mj-ea"/>
              </a:rPr>
              <a:t>←關閉</a:t>
            </a:r>
            <a:r>
              <a:rPr lang="zh-TW" altLang="en-US" sz="1600" b="1" dirty="0">
                <a:solidFill>
                  <a:srgbClr val="C00000"/>
                </a:solidFill>
                <a:latin typeface="Century Gothic" panose="020B0502020202020204" pitchFamily="34" charset="0"/>
                <a:ea typeface="+mj-ea"/>
              </a:rPr>
              <a:t>特定的折線</a:t>
            </a:r>
            <a:r>
              <a:rPr lang="zh-TW" altLang="en-US" sz="1600" b="1" dirty="0" smtClean="0">
                <a:solidFill>
                  <a:srgbClr val="C00000"/>
                </a:solidFill>
                <a:latin typeface="Century Gothic" panose="020B0502020202020204" pitchFamily="34" charset="0"/>
                <a:ea typeface="+mj-ea"/>
              </a:rPr>
              <a:t>圖</a:t>
            </a:r>
            <a:endParaRPr lang="en-US" altLang="zh-TW" sz="1600" b="1" dirty="0" smtClean="0">
              <a:solidFill>
                <a:srgbClr val="C00000"/>
              </a:solidFill>
              <a:latin typeface="Century Gothic" panose="020B0502020202020204" pitchFamily="34" charset="0"/>
              <a:ea typeface="+mj-ea"/>
            </a:endParaRPr>
          </a:p>
        </p:txBody>
      </p:sp>
    </p:spTree>
    <p:extLst>
      <p:ext uri="{BB962C8B-B14F-4D97-AF65-F5344CB8AC3E}">
        <p14:creationId xmlns:p14="http://schemas.microsoft.com/office/powerpoint/2010/main" val="1821501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53688" y="683638"/>
            <a:ext cx="3057248"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rPr>
              <a:t>總體推文量趨勢</a:t>
            </a:r>
            <a:endParaRPr lang="zh-CN" altLang="en-US" sz="3200" b="1" dirty="0">
              <a:solidFill>
                <a:schemeClr val="tx2"/>
              </a:solidFill>
              <a:latin typeface="Century Gothic" panose="020B0502020202020204" pitchFamily="34" charset="0"/>
            </a:endParaRPr>
          </a:p>
        </p:txBody>
      </p:sp>
      <p:sp>
        <p:nvSpPr>
          <p:cNvPr id="48" name="文本框 22"/>
          <p:cNvSpPr txBox="1"/>
          <p:nvPr/>
        </p:nvSpPr>
        <p:spPr>
          <a:xfrm>
            <a:off x="873290" y="2241761"/>
            <a:ext cx="4238917" cy="2548390"/>
          </a:xfrm>
          <a:prstGeom prst="rect">
            <a:avLst/>
          </a:prstGeom>
          <a:noFill/>
        </p:spPr>
        <p:txBody>
          <a:bodyPr wrap="square" rtlCol="0">
            <a:spAutoFit/>
            <a:scene3d>
              <a:camera prst="orthographicFront"/>
              <a:lightRig rig="threePt" dir="t"/>
            </a:scene3d>
            <a:sp3d contourW="12700"/>
          </a:bodyPr>
          <a:lstStyle/>
          <a:p>
            <a:pPr>
              <a:lnSpc>
                <a:spcPct val="114000"/>
              </a:lnSpc>
            </a:pPr>
            <a:r>
              <a:rPr lang="zh-TW" altLang="en-US" sz="2000" dirty="0">
                <a:latin typeface="Century Gothic" panose="020B0502020202020204" pitchFamily="34" charset="0"/>
                <a:ea typeface="+mj-ea"/>
              </a:rPr>
              <a:t>總體推文量趨勢與發文量趨</a:t>
            </a:r>
            <a:r>
              <a:rPr lang="zh-TW" altLang="en-US" sz="2000" dirty="0" smtClean="0">
                <a:latin typeface="Century Gothic" panose="020B0502020202020204" pitchFamily="34" charset="0"/>
                <a:ea typeface="+mj-ea"/>
              </a:rPr>
              <a:t>勢大致相同，皆是在有國際賽或中華職棒球員爭議時出現相較大量的留言。不過，值得注意的是，部分日期的噓文出現的比率相較大部分日期更高，或許代表某些文章特別引起棒球板球迷反感。</a:t>
            </a:r>
            <a:endParaRPr lang="en-US" altLang="zh-TW" sz="2000" dirty="0" smtClean="0">
              <a:latin typeface="Century Gothic" panose="020B0502020202020204" pitchFamily="34" charset="0"/>
              <a:ea typeface="+mj-ea"/>
            </a:endParaRPr>
          </a:p>
        </p:txBody>
      </p:sp>
      <p:grpSp>
        <p:nvGrpSpPr>
          <p:cNvPr id="50" name="群組 49"/>
          <p:cNvGrpSpPr/>
          <p:nvPr/>
        </p:nvGrpSpPr>
        <p:grpSpPr>
          <a:xfrm>
            <a:off x="6592835" y="2369129"/>
            <a:ext cx="3278102" cy="3188362"/>
            <a:chOff x="6592835" y="2369129"/>
            <a:chExt cx="3278102" cy="3188362"/>
          </a:xfrm>
        </p:grpSpPr>
        <p:grpSp>
          <p:nvGrpSpPr>
            <p:cNvPr id="10" name="群組 9"/>
            <p:cNvGrpSpPr/>
            <p:nvPr/>
          </p:nvGrpSpPr>
          <p:grpSpPr>
            <a:xfrm>
              <a:off x="8075312" y="4038235"/>
              <a:ext cx="1762338" cy="1519256"/>
              <a:chOff x="8599218" y="3961387"/>
              <a:chExt cx="1008558" cy="869446"/>
            </a:xfrm>
          </p:grpSpPr>
          <p:sp>
            <p:nvSpPr>
              <p:cNvPr id="42" name="六边形 6"/>
              <p:cNvSpPr/>
              <p:nvPr/>
            </p:nvSpPr>
            <p:spPr>
              <a:xfrm>
                <a:off x="8599218" y="3961387"/>
                <a:ext cx="1008558" cy="86944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847" y="4102410"/>
                <a:ext cx="587400" cy="587400"/>
              </a:xfrm>
              <a:prstGeom prst="rect">
                <a:avLst/>
              </a:prstGeom>
            </p:spPr>
          </p:pic>
        </p:grpSp>
        <p:grpSp>
          <p:nvGrpSpPr>
            <p:cNvPr id="12" name="群組 11"/>
            <p:cNvGrpSpPr/>
            <p:nvPr/>
          </p:nvGrpSpPr>
          <p:grpSpPr>
            <a:xfrm>
              <a:off x="8108599" y="2369129"/>
              <a:ext cx="1762338" cy="1519256"/>
              <a:chOff x="8108599" y="2369129"/>
              <a:chExt cx="1762338" cy="1519256"/>
            </a:xfrm>
          </p:grpSpPr>
          <p:sp>
            <p:nvSpPr>
              <p:cNvPr id="45" name="六边形 7"/>
              <p:cNvSpPr/>
              <p:nvPr/>
            </p:nvSpPr>
            <p:spPr>
              <a:xfrm>
                <a:off x="8108599" y="2369129"/>
                <a:ext cx="1762338" cy="151925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964" y="2582263"/>
                <a:ext cx="1026413" cy="1026413"/>
              </a:xfrm>
              <a:prstGeom prst="rect">
                <a:avLst/>
              </a:prstGeom>
            </p:spPr>
          </p:pic>
        </p:grpSp>
        <p:grpSp>
          <p:nvGrpSpPr>
            <p:cNvPr id="8" name="群組 7"/>
            <p:cNvGrpSpPr/>
            <p:nvPr/>
          </p:nvGrpSpPr>
          <p:grpSpPr>
            <a:xfrm>
              <a:off x="6592835" y="3180083"/>
              <a:ext cx="1762338" cy="1519256"/>
              <a:chOff x="7750820" y="3470280"/>
              <a:chExt cx="1008558" cy="869446"/>
            </a:xfrm>
          </p:grpSpPr>
          <p:sp>
            <p:nvSpPr>
              <p:cNvPr id="39" name="六边形 5"/>
              <p:cNvSpPr/>
              <p:nvPr/>
            </p:nvSpPr>
            <p:spPr>
              <a:xfrm>
                <a:off x="7750820" y="3470280"/>
                <a:ext cx="1008558" cy="86944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圖片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961399" y="3629560"/>
                <a:ext cx="587400" cy="587400"/>
              </a:xfrm>
              <a:prstGeom prst="rect">
                <a:avLst/>
              </a:prstGeom>
            </p:spPr>
          </p:pic>
        </p:grpSp>
      </p:grpSp>
      <p:grpSp>
        <p:nvGrpSpPr>
          <p:cNvPr id="56" name="群組 55"/>
          <p:cNvGrpSpPr/>
          <p:nvPr/>
        </p:nvGrpSpPr>
        <p:grpSpPr>
          <a:xfrm>
            <a:off x="5907351" y="1576462"/>
            <a:ext cx="4631102" cy="4371098"/>
            <a:chOff x="5907351" y="1576462"/>
            <a:chExt cx="4631102" cy="4371098"/>
          </a:xfrm>
        </p:grpSpPr>
        <p:sp>
          <p:nvSpPr>
            <p:cNvPr id="49" name="六边形 7"/>
            <p:cNvSpPr/>
            <p:nvPr/>
          </p:nvSpPr>
          <p:spPr>
            <a:xfrm>
              <a:off x="5907351" y="3152260"/>
              <a:ext cx="771747" cy="665299"/>
            </a:xfrm>
            <a:prstGeom prst="hexag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400" dirty="0" smtClean="0">
                  <a:solidFill>
                    <a:schemeClr val="accent1"/>
                  </a:solidFill>
                </a:rPr>
                <a:t>爆</a:t>
              </a:r>
              <a:endParaRPr lang="zh-CN" altLang="en-US" sz="2400" dirty="0">
                <a:solidFill>
                  <a:schemeClr val="accent1"/>
                </a:solidFill>
              </a:endParaRPr>
            </a:p>
          </p:txBody>
        </p:sp>
        <p:sp>
          <p:nvSpPr>
            <p:cNvPr id="51" name="六边形 7"/>
            <p:cNvSpPr/>
            <p:nvPr/>
          </p:nvSpPr>
          <p:spPr>
            <a:xfrm>
              <a:off x="7540264" y="5282261"/>
              <a:ext cx="771747" cy="665299"/>
            </a:xfrm>
            <a:prstGeom prst="hexag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chemeClr val="accent1"/>
                  </a:solidFill>
                </a:rPr>
                <a:t>18</a:t>
              </a:r>
              <a:endParaRPr lang="zh-CN" altLang="en-US" sz="2400" dirty="0">
                <a:solidFill>
                  <a:schemeClr val="accent1"/>
                </a:solidFill>
              </a:endParaRPr>
            </a:p>
          </p:txBody>
        </p:sp>
        <p:sp>
          <p:nvSpPr>
            <p:cNvPr id="53" name="六边形 7"/>
            <p:cNvSpPr/>
            <p:nvPr/>
          </p:nvSpPr>
          <p:spPr>
            <a:xfrm>
              <a:off x="8854047" y="1576462"/>
              <a:ext cx="771747" cy="665299"/>
            </a:xfrm>
            <a:prstGeom prst="hexag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chemeClr val="accent1"/>
                  </a:solidFill>
                </a:rPr>
                <a:t>5</a:t>
              </a:r>
              <a:r>
                <a:rPr lang="en-US" altLang="zh-CN" sz="2400" dirty="0">
                  <a:solidFill>
                    <a:schemeClr val="accent1"/>
                  </a:solidFill>
                </a:rPr>
                <a:t>3</a:t>
              </a:r>
              <a:endParaRPr lang="zh-CN" altLang="en-US" sz="2400" dirty="0">
                <a:solidFill>
                  <a:schemeClr val="accent1"/>
                </a:solidFill>
              </a:endParaRPr>
            </a:p>
          </p:txBody>
        </p:sp>
        <p:sp>
          <p:nvSpPr>
            <p:cNvPr id="54" name="六边形 7"/>
            <p:cNvSpPr/>
            <p:nvPr/>
          </p:nvSpPr>
          <p:spPr>
            <a:xfrm>
              <a:off x="9766706" y="4037872"/>
              <a:ext cx="771747" cy="665299"/>
            </a:xfrm>
            <a:prstGeom prst="hexagon">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a:solidFill>
                    <a:schemeClr val="accent1"/>
                  </a:solidFill>
                </a:rPr>
                <a:t>X</a:t>
              </a:r>
              <a:r>
                <a:rPr lang="en-US" altLang="zh-CN" sz="2400" dirty="0" smtClean="0">
                  <a:solidFill>
                    <a:schemeClr val="accent1"/>
                  </a:solidFill>
                </a:rPr>
                <a:t>3</a:t>
              </a:r>
              <a:endParaRPr lang="zh-CN" altLang="en-US" sz="2400" dirty="0">
                <a:solidFill>
                  <a:schemeClr val="accent1"/>
                </a:solidFill>
              </a:endParaRPr>
            </a:p>
          </p:txBody>
        </p:sp>
      </p:grpSp>
    </p:spTree>
    <p:extLst>
      <p:ext uri="{BB962C8B-B14F-4D97-AF65-F5344CB8AC3E}">
        <p14:creationId xmlns:p14="http://schemas.microsoft.com/office/powerpoint/2010/main" val="1343248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343472" y="3806464"/>
            <a:ext cx="2376264" cy="1705158"/>
            <a:chOff x="1343472" y="3806464"/>
            <a:chExt cx="2376264" cy="1705158"/>
          </a:xfrm>
        </p:grpSpPr>
        <p:sp>
          <p:nvSpPr>
            <p:cNvPr id="3" name="îṥļîḑé-Rectangle 2"/>
            <p:cNvSpPr/>
            <p:nvPr/>
          </p:nvSpPr>
          <p:spPr>
            <a:xfrm>
              <a:off x="1343472" y="3806464"/>
              <a:ext cx="2376264" cy="1705158"/>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47" name="矩形 46"/>
            <p:cNvSpPr/>
            <p:nvPr/>
          </p:nvSpPr>
          <p:spPr>
            <a:xfrm>
              <a:off x="1735011" y="4292989"/>
              <a:ext cx="1984725" cy="830997"/>
            </a:xfrm>
            <a:prstGeom prst="rect">
              <a:avLst/>
            </a:prstGeom>
          </p:spPr>
          <p:txBody>
            <a:bodyPr wrap="square">
              <a:spAutoFit/>
              <a:scene3d>
                <a:camera prst="orthographicFront"/>
                <a:lightRig rig="threePt" dir="t"/>
              </a:scene3d>
              <a:sp3d contourW="12700"/>
            </a:bodyPr>
            <a:lstStyle/>
            <a:p>
              <a:pPr>
                <a:lnSpc>
                  <a:spcPct val="120000"/>
                </a:lnSpc>
              </a:pPr>
              <a:r>
                <a:rPr lang="zh-TW" altLang="en-US" sz="2000" b="1" dirty="0" smtClean="0">
                  <a:solidFill>
                    <a:schemeClr val="bg1"/>
                  </a:solidFill>
                </a:rPr>
                <a:t>中華職棒</a:t>
              </a:r>
              <a:endParaRPr lang="en-US" altLang="zh-TW" sz="2000" b="1" dirty="0" smtClean="0">
                <a:solidFill>
                  <a:schemeClr val="bg1"/>
                </a:solidFill>
              </a:endParaRPr>
            </a:p>
            <a:p>
              <a:pPr>
                <a:lnSpc>
                  <a:spcPct val="120000"/>
                </a:lnSpc>
              </a:pPr>
              <a:r>
                <a:rPr lang="zh-TW" altLang="en-US" sz="2000" b="1" dirty="0" smtClean="0">
                  <a:solidFill>
                    <a:schemeClr val="bg1"/>
                  </a:solidFill>
                </a:rPr>
                <a:t>四隊討論度</a:t>
              </a:r>
              <a:endParaRPr lang="zh-CN" altLang="en-US" sz="2000" b="1" dirty="0" smtClean="0">
                <a:solidFill>
                  <a:schemeClr val="bg1"/>
                </a:solidFill>
              </a:endParaRPr>
            </a:p>
          </p:txBody>
        </p:sp>
      </p:grpSp>
      <p:grpSp>
        <p:nvGrpSpPr>
          <p:cNvPr id="62" name="组合 61"/>
          <p:cNvGrpSpPr/>
          <p:nvPr/>
        </p:nvGrpSpPr>
        <p:grpSpPr>
          <a:xfrm>
            <a:off x="6096000" y="3806464"/>
            <a:ext cx="2376264" cy="1705158"/>
            <a:chOff x="6096000" y="3806464"/>
            <a:chExt cx="2376264" cy="1705158"/>
          </a:xfrm>
        </p:grpSpPr>
        <p:sp>
          <p:nvSpPr>
            <p:cNvPr id="8" name="îṥļîḑé-Rectangle 7"/>
            <p:cNvSpPr/>
            <p:nvPr/>
          </p:nvSpPr>
          <p:spPr>
            <a:xfrm>
              <a:off x="6096000" y="3806464"/>
              <a:ext cx="2376264" cy="1705158"/>
            </a:xfrm>
            <a:prstGeom prst="rect">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49" name="矩形 48"/>
            <p:cNvSpPr/>
            <p:nvPr/>
          </p:nvSpPr>
          <p:spPr>
            <a:xfrm>
              <a:off x="6434906" y="4292989"/>
              <a:ext cx="1984725" cy="830997"/>
            </a:xfrm>
            <a:prstGeom prst="rect">
              <a:avLst/>
            </a:prstGeom>
          </p:spPr>
          <p:txBody>
            <a:bodyPr wrap="square">
              <a:spAutoFit/>
              <a:scene3d>
                <a:camera prst="orthographicFront"/>
                <a:lightRig rig="threePt" dir="t"/>
              </a:scene3d>
              <a:sp3d contourW="12700"/>
            </a:bodyPr>
            <a:lstStyle/>
            <a:p>
              <a:pPr>
                <a:lnSpc>
                  <a:spcPct val="120000"/>
                </a:lnSpc>
              </a:pPr>
              <a:r>
                <a:rPr lang="zh-TW" altLang="en-US" sz="2000" b="1" dirty="0">
                  <a:solidFill>
                    <a:schemeClr val="bg1"/>
                  </a:solidFill>
                </a:rPr>
                <a:t>棒球</a:t>
              </a:r>
              <a:r>
                <a:rPr lang="zh-TW" altLang="en-US" sz="2000" b="1" dirty="0" smtClean="0">
                  <a:solidFill>
                    <a:schemeClr val="bg1"/>
                  </a:solidFill>
                </a:rPr>
                <a:t>板球迷</a:t>
              </a:r>
              <a:endParaRPr lang="en-US" altLang="zh-TW" sz="2000" b="1" dirty="0" smtClean="0">
                <a:solidFill>
                  <a:schemeClr val="bg1"/>
                </a:solidFill>
              </a:endParaRPr>
            </a:p>
            <a:p>
              <a:pPr>
                <a:lnSpc>
                  <a:spcPct val="120000"/>
                </a:lnSpc>
              </a:pPr>
              <a:r>
                <a:rPr lang="zh-TW" altLang="en-US" sz="2000" b="1" dirty="0">
                  <a:solidFill>
                    <a:schemeClr val="bg1"/>
                  </a:solidFill>
                </a:rPr>
                <a:t>發文時間</a:t>
              </a:r>
              <a:endParaRPr lang="zh-CN" altLang="en-US" sz="2000" b="1" dirty="0" smtClean="0">
                <a:solidFill>
                  <a:schemeClr val="bg1"/>
                </a:solidFill>
              </a:endParaRPr>
            </a:p>
          </p:txBody>
        </p:sp>
      </p:grpSp>
      <p:grpSp>
        <p:nvGrpSpPr>
          <p:cNvPr id="60" name="组合 59"/>
          <p:cNvGrpSpPr/>
          <p:nvPr/>
        </p:nvGrpSpPr>
        <p:grpSpPr>
          <a:xfrm>
            <a:off x="3719736" y="2101308"/>
            <a:ext cx="2376264" cy="1705156"/>
            <a:chOff x="3719736" y="2101308"/>
            <a:chExt cx="2376264" cy="1705156"/>
          </a:xfrm>
        </p:grpSpPr>
        <p:sp>
          <p:nvSpPr>
            <p:cNvPr id="7" name="îṥļîḑé-Rectangle 6"/>
            <p:cNvSpPr/>
            <p:nvPr/>
          </p:nvSpPr>
          <p:spPr>
            <a:xfrm>
              <a:off x="3719736" y="2101308"/>
              <a:ext cx="2376264" cy="1705156"/>
            </a:xfrm>
            <a:prstGeom prst="rect">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50" name="矩形 49"/>
            <p:cNvSpPr/>
            <p:nvPr/>
          </p:nvSpPr>
          <p:spPr>
            <a:xfrm>
              <a:off x="4076919" y="2435637"/>
              <a:ext cx="1984725" cy="830997"/>
            </a:xfrm>
            <a:prstGeom prst="rect">
              <a:avLst/>
            </a:prstGeom>
          </p:spPr>
          <p:txBody>
            <a:bodyPr wrap="square">
              <a:spAutoFit/>
              <a:scene3d>
                <a:camera prst="orthographicFront"/>
                <a:lightRig rig="threePt" dir="t"/>
              </a:scene3d>
              <a:sp3d contourW="12700"/>
            </a:bodyPr>
            <a:lstStyle/>
            <a:p>
              <a:pPr>
                <a:lnSpc>
                  <a:spcPct val="120000"/>
                </a:lnSpc>
              </a:pPr>
              <a:r>
                <a:rPr lang="zh-TW" altLang="en-US" sz="2000" b="1" dirty="0">
                  <a:solidFill>
                    <a:schemeClr val="bg1"/>
                  </a:solidFill>
                </a:rPr>
                <a:t>棒</a:t>
              </a:r>
              <a:r>
                <a:rPr lang="zh-TW" altLang="en-US" sz="2000" b="1" dirty="0" smtClean="0">
                  <a:solidFill>
                    <a:schemeClr val="bg1"/>
                  </a:solidFill>
                </a:rPr>
                <a:t>球</a:t>
              </a:r>
              <a:r>
                <a:rPr lang="zh-TW" altLang="en-US" sz="2000" b="1" dirty="0">
                  <a:solidFill>
                    <a:schemeClr val="bg1"/>
                  </a:solidFill>
                </a:rPr>
                <a:t>板</a:t>
              </a:r>
              <a:r>
                <a:rPr lang="zh-TW" altLang="en-US" sz="2000" b="1" dirty="0" smtClean="0">
                  <a:solidFill>
                    <a:schemeClr val="bg1"/>
                  </a:solidFill>
                </a:rPr>
                <a:t>各</a:t>
              </a:r>
              <a:r>
                <a:rPr lang="zh-TW" altLang="en-US" sz="2000" b="1" dirty="0">
                  <a:solidFill>
                    <a:schemeClr val="bg1"/>
                  </a:solidFill>
                </a:rPr>
                <a:t>分</a:t>
              </a:r>
              <a:r>
                <a:rPr lang="zh-TW" altLang="en-US" sz="2000" b="1" dirty="0" smtClean="0">
                  <a:solidFill>
                    <a:schemeClr val="bg1"/>
                  </a:solidFill>
                </a:rPr>
                <a:t>類</a:t>
              </a:r>
              <a:endParaRPr lang="en-US" altLang="zh-TW" sz="2000" b="1" dirty="0" smtClean="0">
                <a:solidFill>
                  <a:schemeClr val="bg1"/>
                </a:solidFill>
              </a:endParaRPr>
            </a:p>
            <a:p>
              <a:pPr>
                <a:lnSpc>
                  <a:spcPct val="120000"/>
                </a:lnSpc>
              </a:pPr>
              <a:r>
                <a:rPr lang="zh-TW" altLang="en-US" sz="2000" b="1" dirty="0" smtClean="0">
                  <a:solidFill>
                    <a:schemeClr val="bg1"/>
                  </a:solidFill>
                </a:rPr>
                <a:t>貼文比率</a:t>
              </a:r>
              <a:endParaRPr lang="zh-CN" altLang="en-US" sz="2000" b="1" dirty="0" smtClean="0">
                <a:solidFill>
                  <a:schemeClr val="bg1"/>
                </a:solidFill>
              </a:endParaRPr>
            </a:p>
          </p:txBody>
        </p:sp>
      </p:grpSp>
      <p:grpSp>
        <p:nvGrpSpPr>
          <p:cNvPr id="61" name="组合 60"/>
          <p:cNvGrpSpPr/>
          <p:nvPr/>
        </p:nvGrpSpPr>
        <p:grpSpPr>
          <a:xfrm>
            <a:off x="8472264" y="2101308"/>
            <a:ext cx="2376264" cy="1705156"/>
            <a:chOff x="8472264" y="2101308"/>
            <a:chExt cx="2376264" cy="1705156"/>
          </a:xfrm>
        </p:grpSpPr>
        <p:sp>
          <p:nvSpPr>
            <p:cNvPr id="11" name="îṥļîḑé-Rectangle 10"/>
            <p:cNvSpPr/>
            <p:nvPr/>
          </p:nvSpPr>
          <p:spPr>
            <a:xfrm>
              <a:off x="8472264" y="2101308"/>
              <a:ext cx="2376264" cy="1705156"/>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p>
          </p:txBody>
        </p:sp>
        <p:sp>
          <p:nvSpPr>
            <p:cNvPr id="51" name="矩形 50"/>
            <p:cNvSpPr/>
            <p:nvPr/>
          </p:nvSpPr>
          <p:spPr>
            <a:xfrm>
              <a:off x="8863803" y="2435637"/>
              <a:ext cx="1984725" cy="830997"/>
            </a:xfrm>
            <a:prstGeom prst="rect">
              <a:avLst/>
            </a:prstGeom>
          </p:spPr>
          <p:txBody>
            <a:bodyPr wrap="square">
              <a:spAutoFit/>
              <a:scene3d>
                <a:camera prst="orthographicFront"/>
                <a:lightRig rig="threePt" dir="t"/>
              </a:scene3d>
              <a:sp3d contourW="12700"/>
            </a:bodyPr>
            <a:lstStyle/>
            <a:p>
              <a:pPr>
                <a:lnSpc>
                  <a:spcPct val="120000"/>
                </a:lnSpc>
              </a:pPr>
              <a:r>
                <a:rPr lang="zh-TW" altLang="en-US" sz="2000" b="1" dirty="0">
                  <a:solidFill>
                    <a:schemeClr val="bg1"/>
                  </a:solidFill>
                </a:rPr>
                <a:t>棒球</a:t>
              </a:r>
              <a:r>
                <a:rPr lang="zh-TW" altLang="en-US" sz="2000" b="1" dirty="0" smtClean="0">
                  <a:solidFill>
                    <a:schemeClr val="bg1"/>
                  </a:solidFill>
                </a:rPr>
                <a:t>板球迷</a:t>
              </a:r>
              <a:endParaRPr lang="en-US" altLang="zh-TW" sz="2000" b="1" dirty="0" smtClean="0">
                <a:solidFill>
                  <a:schemeClr val="bg1"/>
                </a:solidFill>
              </a:endParaRPr>
            </a:p>
            <a:p>
              <a:pPr>
                <a:lnSpc>
                  <a:spcPct val="120000"/>
                </a:lnSpc>
              </a:pPr>
              <a:r>
                <a:rPr lang="zh-TW" altLang="en-US" sz="2000" b="1" dirty="0">
                  <a:solidFill>
                    <a:schemeClr val="bg1"/>
                  </a:solidFill>
                </a:rPr>
                <a:t>發文量排名</a:t>
              </a:r>
              <a:endParaRPr lang="zh-CN" altLang="en-US" sz="2000" b="1" dirty="0" smtClean="0">
                <a:solidFill>
                  <a:schemeClr val="bg1"/>
                </a:solidFill>
              </a:endParaRPr>
            </a:p>
          </p:txBody>
        </p:sp>
      </p:grpSp>
      <p:sp>
        <p:nvSpPr>
          <p:cNvPr id="26" name="任意多边形 25"/>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91195" y="-1"/>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 name="直接连接符 41"/>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258366" y="683638"/>
            <a:ext cx="8392041" cy="584775"/>
          </a:xfrm>
          <a:prstGeom prst="rect">
            <a:avLst/>
          </a:prstGeom>
          <a:noFill/>
        </p:spPr>
        <p:txBody>
          <a:bodyPr wrap="none" rtlCol="0">
            <a:spAutoFit/>
            <a:scene3d>
              <a:camera prst="orthographicFront"/>
              <a:lightRig rig="threePt" dir="t"/>
            </a:scene3d>
            <a:sp3d contourW="12700"/>
          </a:bodyPr>
          <a:lstStyle/>
          <a:p>
            <a:r>
              <a:rPr lang="zh-TW" altLang="en-US" sz="3200" b="1" dirty="0">
                <a:solidFill>
                  <a:schemeClr val="tx2"/>
                </a:solidFill>
                <a:latin typeface="Century Gothic" panose="020B0502020202020204" pitchFamily="34" charset="0"/>
                <a:ea typeface="+mj-ea"/>
              </a:rPr>
              <a:t>其餘互動圖</a:t>
            </a:r>
            <a:r>
              <a:rPr lang="zh-TW" altLang="en-US" sz="3200" b="1" dirty="0" smtClean="0">
                <a:solidFill>
                  <a:schemeClr val="tx2"/>
                </a:solidFill>
                <a:latin typeface="Century Gothic" panose="020B0502020202020204" pitchFamily="34" charset="0"/>
                <a:ea typeface="+mj-ea"/>
              </a:rPr>
              <a:t>表（圖表意涵說明皆在作品之中）</a:t>
            </a:r>
            <a:endParaRPr lang="zh-CN" altLang="en-US" sz="3200" b="1" dirty="0">
              <a:solidFill>
                <a:schemeClr val="tx2"/>
              </a:solidFill>
              <a:latin typeface="Century Gothic" panose="020B0502020202020204" pitchFamily="34" charset="0"/>
              <a:ea typeface="+mj-ea"/>
            </a:endParaRPr>
          </a:p>
        </p:txBody>
      </p:sp>
      <p:pic>
        <p:nvPicPr>
          <p:cNvPr id="1026" name="Picture 2"/>
          <p:cNvPicPr>
            <a:picLocks noGrp="1" noChangeAspect="1" noChangeArrowheads="1"/>
          </p:cNvPicPr>
          <p:nvPr>
            <p:ph type="pic" sz="quarter" idx="10"/>
          </p:nvPr>
        </p:nvPicPr>
        <p:blipFill>
          <a:blip r:embed="rId4" cstate="print">
            <a:extLst>
              <a:ext uri="{28A0092B-C50C-407E-A947-70E740481C1C}">
                <a14:useLocalDpi xmlns:a14="http://schemas.microsoft.com/office/drawing/2010/main" val="0"/>
              </a:ext>
            </a:extLst>
          </a:blip>
          <a:srcRect l="3557" r="355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type="pic" sz="quarter" idx="11"/>
          </p:nvPr>
        </p:nvPicPr>
        <p:blipFill>
          <a:blip r:embed="rId5" cstate="print">
            <a:extLst>
              <a:ext uri="{28A0092B-C50C-407E-A947-70E740481C1C}">
                <a14:useLocalDpi xmlns:a14="http://schemas.microsoft.com/office/drawing/2010/main" val="0"/>
              </a:ext>
            </a:extLst>
          </a:blip>
          <a:srcRect l="3492" r="3492"/>
          <a:stretch>
            <a:fillRect/>
          </a:stretch>
        </p:blipFill>
        <p:spPr bwMode="auto">
          <a:xfrm>
            <a:off x="3719736" y="3806464"/>
            <a:ext cx="2376264" cy="170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type="pic" sz="quarter" idx="12"/>
          </p:nvPr>
        </p:nvPicPr>
        <p:blipFill>
          <a:blip r:embed="rId6" cstate="print">
            <a:extLst>
              <a:ext uri="{28A0092B-C50C-407E-A947-70E740481C1C}">
                <a14:useLocalDpi xmlns:a14="http://schemas.microsoft.com/office/drawing/2010/main" val="0"/>
              </a:ext>
            </a:extLst>
          </a:blip>
          <a:srcRect l="3487" r="348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type="pic" sz="quarter" idx="13"/>
          </p:nvPr>
        </p:nvPicPr>
        <p:blipFill>
          <a:blip r:embed="rId7" cstate="print">
            <a:extLst>
              <a:ext uri="{28A0092B-C50C-407E-A947-70E740481C1C}">
                <a14:useLocalDpi xmlns:a14="http://schemas.microsoft.com/office/drawing/2010/main" val="0"/>
              </a:ext>
            </a:extLst>
          </a:blip>
          <a:srcRect l="3467" r="346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îṥļîḑé-Oval 31"/>
          <p:cNvSpPr/>
          <p:nvPr/>
        </p:nvSpPr>
        <p:spPr>
          <a:xfrm>
            <a:off x="4604791" y="3503388"/>
            <a:ext cx="606156" cy="60615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îṥļîḑé-Oval 33"/>
          <p:cNvSpPr/>
          <p:nvPr/>
        </p:nvSpPr>
        <p:spPr>
          <a:xfrm>
            <a:off x="6981053" y="3503388"/>
            <a:ext cx="606156" cy="60615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îṥļîḑé-Freeform 428"/>
          <p:cNvSpPr>
            <a:spLocks/>
          </p:cNvSpPr>
          <p:nvPr/>
        </p:nvSpPr>
        <p:spPr bwMode="auto">
          <a:xfrm>
            <a:off x="7140997" y="3668600"/>
            <a:ext cx="286272" cy="27573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p>
        </p:txBody>
      </p:sp>
      <p:sp>
        <p:nvSpPr>
          <p:cNvPr id="30" name="îṥļîḑé-Oval 29"/>
          <p:cNvSpPr/>
          <p:nvPr/>
        </p:nvSpPr>
        <p:spPr>
          <a:xfrm>
            <a:off x="9357319" y="3503388"/>
            <a:ext cx="606156" cy="60615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îṥļîḑé-AutoShape 75"/>
          <p:cNvSpPr>
            <a:spLocks/>
          </p:cNvSpPr>
          <p:nvPr/>
        </p:nvSpPr>
        <p:spPr bwMode="auto">
          <a:xfrm>
            <a:off x="9517261" y="3668600"/>
            <a:ext cx="286272" cy="275730"/>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a:extLst/>
        </p:spPr>
        <p:txBody>
          <a:bodyPr anchor="ctr"/>
          <a:lstStyle/>
          <a:p>
            <a:pPr algn="ctr"/>
            <a:endParaRPr/>
          </a:p>
        </p:txBody>
      </p:sp>
      <p:sp>
        <p:nvSpPr>
          <p:cNvPr id="54" name="îṥļîḑé-Oval 29"/>
          <p:cNvSpPr/>
          <p:nvPr/>
        </p:nvSpPr>
        <p:spPr>
          <a:xfrm>
            <a:off x="2180834" y="3503388"/>
            <a:ext cx="606156" cy="60615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îṥļîḑé-Freeform 70"/>
          <p:cNvSpPr>
            <a:spLocks/>
          </p:cNvSpPr>
          <p:nvPr/>
        </p:nvSpPr>
        <p:spPr bwMode="auto">
          <a:xfrm>
            <a:off x="2340776" y="3668600"/>
            <a:ext cx="286272" cy="275730"/>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a:extLst/>
        </p:spPr>
        <p:txBody>
          <a:bodyPr anchor="ctr"/>
          <a:lstStyle/>
          <a:p>
            <a:pPr algn="ctr"/>
            <a:r>
              <a:rPr lang="zh-TW" altLang="en-US" dirty="0" smtClean="0"/>
              <a:t>     </a:t>
            </a:r>
            <a:endParaRPr dirty="0"/>
          </a:p>
        </p:txBody>
      </p:sp>
      <p:pic>
        <p:nvPicPr>
          <p:cNvPr id="9" name="圖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6456" y="3645052"/>
            <a:ext cx="322826" cy="322826"/>
          </a:xfrm>
          <a:prstGeom prst="rect">
            <a:avLst/>
          </a:prstGeom>
        </p:spPr>
      </p:pic>
    </p:spTree>
    <p:custDataLst>
      <p:tags r:id="rId1"/>
    </p:custDataLst>
    <p:extLst>
      <p:ext uri="{BB962C8B-B14F-4D97-AF65-F5344CB8AC3E}">
        <p14:creationId xmlns:p14="http://schemas.microsoft.com/office/powerpoint/2010/main" val="2839616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30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nodeType="withEffect">
                                  <p:stCondLst>
                                    <p:cond delay="40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nodeType="withEffect">
                                  <p:stCondLst>
                                    <p:cond delay="60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0" grpId="0" animBg="1"/>
      <p:bldP spid="31" grpId="0" animBg="1"/>
      <p:bldP spid="54"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894239" y="2718991"/>
            <a:ext cx="1225014"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03</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15108" y="3365282"/>
            <a:ext cx="1415772" cy="830997"/>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4800" b="1" dirty="0" smtClean="0">
                <a:solidFill>
                  <a:schemeClr val="bg1"/>
                </a:solidFill>
                <a:latin typeface="+mj-ea"/>
                <a:ea typeface="+mj-ea"/>
                <a:cs typeface="经典综艺体简" panose="02010609000101010101" pitchFamily="49" charset="-122"/>
              </a:rPr>
              <a:t>小結</a:t>
            </a:r>
            <a:endParaRPr lang="zh-CN" altLang="en-US" sz="4800" b="1" dirty="0">
              <a:solidFill>
                <a:schemeClr val="bg1"/>
              </a:solidFill>
              <a:latin typeface="+mj-ea"/>
              <a:ea typeface="+mj-ea"/>
              <a:cs typeface="经典综艺体简" panose="02010609000101010101" pitchFamily="49" charset="-122"/>
            </a:endParaRPr>
          </a:p>
        </p:txBody>
      </p:sp>
    </p:spTree>
    <p:extLst>
      <p:ext uri="{BB962C8B-B14F-4D97-AF65-F5344CB8AC3E}">
        <p14:creationId xmlns:p14="http://schemas.microsoft.com/office/powerpoint/2010/main" val="1107003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520440" y="683638"/>
            <a:ext cx="1005404"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小結</a:t>
            </a:r>
            <a:endParaRPr lang="zh-CN" altLang="en-US" sz="3200" b="1" dirty="0">
              <a:solidFill>
                <a:schemeClr val="tx2"/>
              </a:solidFill>
              <a:latin typeface="Century Gothic" panose="020B0502020202020204" pitchFamily="34" charset="0"/>
              <a:ea typeface="+mj-ea"/>
            </a:endParaRPr>
          </a:p>
        </p:txBody>
      </p:sp>
      <p:sp>
        <p:nvSpPr>
          <p:cNvPr id="13" name="文字方塊 12"/>
          <p:cNvSpPr txBox="1"/>
          <p:nvPr/>
        </p:nvSpPr>
        <p:spPr>
          <a:xfrm>
            <a:off x="1520440" y="1779307"/>
            <a:ext cx="8999515" cy="4401205"/>
          </a:xfrm>
          <a:prstGeom prst="rect">
            <a:avLst/>
          </a:prstGeom>
          <a:noFill/>
        </p:spPr>
        <p:txBody>
          <a:bodyPr wrap="none" rtlCol="0">
            <a:spAutoFit/>
          </a:bodyPr>
          <a:lstStyle/>
          <a:p>
            <a:r>
              <a:rPr lang="zh-TW" altLang="en-US" sz="2800" dirty="0"/>
              <a:t>透過爬取</a:t>
            </a:r>
            <a:r>
              <a:rPr lang="en-US" altLang="zh-TW" sz="2800" dirty="0"/>
              <a:t>PTT Baseball</a:t>
            </a:r>
            <a:r>
              <a:rPr lang="zh-TW" altLang="en-US" sz="2800" dirty="0"/>
              <a:t>板</a:t>
            </a:r>
            <a:r>
              <a:rPr lang="en-US" altLang="zh-TW" sz="2800" dirty="0"/>
              <a:t>2</a:t>
            </a:r>
            <a:r>
              <a:rPr lang="zh-TW" altLang="en-US" sz="2800" dirty="0"/>
              <a:t>年間的所有文章，我們能大</a:t>
            </a:r>
            <a:r>
              <a:rPr lang="zh-TW" altLang="en-US" sz="2800" dirty="0" smtClean="0"/>
              <a:t>致</a:t>
            </a:r>
            <a:endParaRPr lang="en-US" altLang="zh-TW" sz="2800" dirty="0" smtClean="0"/>
          </a:p>
          <a:p>
            <a:r>
              <a:rPr lang="zh-TW" altLang="en-US" sz="2800" dirty="0" smtClean="0"/>
              <a:t>觀</a:t>
            </a:r>
            <a:r>
              <a:rPr lang="zh-TW" altLang="en-US" sz="2800" dirty="0"/>
              <a:t>測到台灣棒球迷在網路論壇上的行為取向，亦可隨</a:t>
            </a:r>
            <a:r>
              <a:rPr lang="zh-TW" altLang="en-US" sz="2800" dirty="0" smtClean="0"/>
              <a:t>時</a:t>
            </a:r>
            <a:endParaRPr lang="en-US" altLang="zh-TW" sz="2800" dirty="0" smtClean="0"/>
          </a:p>
          <a:p>
            <a:r>
              <a:rPr lang="zh-TW" altLang="en-US" sz="2800" dirty="0" smtClean="0"/>
              <a:t>間</a:t>
            </a:r>
            <a:r>
              <a:rPr lang="zh-TW" altLang="en-US" sz="2800" dirty="0"/>
              <a:t>得到貫時性的趨勢變化。我們得知球迷除了大型國</a:t>
            </a:r>
            <a:r>
              <a:rPr lang="zh-TW" altLang="en-US" sz="2800" dirty="0" smtClean="0"/>
              <a:t>際</a:t>
            </a:r>
            <a:endParaRPr lang="en-US" altLang="zh-TW" sz="2800" dirty="0" smtClean="0"/>
          </a:p>
          <a:p>
            <a:r>
              <a:rPr lang="zh-TW" altLang="en-US" sz="2800" dirty="0" smtClean="0"/>
              <a:t>賽</a:t>
            </a:r>
            <a:r>
              <a:rPr lang="zh-TW" altLang="en-US" sz="2800" dirty="0"/>
              <a:t>外，往往特別關注球員、球團之間的爭議，得知中</a:t>
            </a:r>
            <a:r>
              <a:rPr lang="zh-TW" altLang="en-US" sz="2800" dirty="0" smtClean="0"/>
              <a:t>華</a:t>
            </a:r>
            <a:endParaRPr lang="en-US" altLang="zh-TW" sz="2800" dirty="0" smtClean="0"/>
          </a:p>
          <a:p>
            <a:r>
              <a:rPr lang="zh-TW" altLang="en-US" sz="2800" dirty="0" smtClean="0"/>
              <a:t>職</a:t>
            </a:r>
            <a:r>
              <a:rPr lang="zh-TW" altLang="en-US" sz="2800" dirty="0"/>
              <a:t>棒各隊被討論的程度消長、得知棒球板的發文類別</a:t>
            </a:r>
            <a:r>
              <a:rPr lang="zh-TW" altLang="en-US" sz="2800" dirty="0" smtClean="0"/>
              <a:t>、</a:t>
            </a:r>
            <a:endParaRPr lang="en-US" altLang="zh-TW" sz="2800" dirty="0" smtClean="0"/>
          </a:p>
          <a:p>
            <a:r>
              <a:rPr lang="zh-TW" altLang="en-US" sz="2800" dirty="0" smtClean="0"/>
              <a:t>亦</a:t>
            </a:r>
            <a:r>
              <a:rPr lang="zh-TW" altLang="en-US" sz="2800" dirty="0"/>
              <a:t>可得知大量發文不見得會得到留言或回覆。若去追</a:t>
            </a:r>
            <a:r>
              <a:rPr lang="zh-TW" altLang="en-US" sz="2800" dirty="0" smtClean="0"/>
              <a:t>蹤</a:t>
            </a:r>
            <a:endParaRPr lang="en-US" altLang="zh-TW" sz="2800" dirty="0" smtClean="0"/>
          </a:p>
          <a:p>
            <a:r>
              <a:rPr lang="zh-TW" altLang="en-US" sz="2800" dirty="0" smtClean="0"/>
              <a:t>棒</a:t>
            </a:r>
            <a:r>
              <a:rPr lang="zh-TW" altLang="en-US" sz="2800" dirty="0"/>
              <a:t>球板熱門時刻的發文內容，或追蹤活躍帳號在棒球</a:t>
            </a:r>
            <a:r>
              <a:rPr lang="zh-TW" altLang="en-US" sz="2800" dirty="0" smtClean="0"/>
              <a:t>板</a:t>
            </a:r>
            <a:endParaRPr lang="en-US" altLang="zh-TW" sz="2800" dirty="0" smtClean="0"/>
          </a:p>
          <a:p>
            <a:r>
              <a:rPr lang="zh-TW" altLang="en-US" sz="2800" dirty="0" smtClean="0"/>
              <a:t>上</a:t>
            </a:r>
            <a:r>
              <a:rPr lang="zh-TW" altLang="en-US" sz="2800" dirty="0"/>
              <a:t>的行為取向，還可為棒球迷的行為做更細緻的討論</a:t>
            </a:r>
            <a:r>
              <a:rPr lang="zh-TW" altLang="en-US" sz="2800" dirty="0" smtClean="0"/>
              <a:t>，</a:t>
            </a:r>
            <a:endParaRPr lang="en-US" altLang="zh-TW" sz="2800" dirty="0" smtClean="0"/>
          </a:p>
          <a:p>
            <a:r>
              <a:rPr lang="zh-TW" altLang="en-US" sz="2800" dirty="0" smtClean="0"/>
              <a:t>同</a:t>
            </a:r>
            <a:r>
              <a:rPr lang="zh-TW" altLang="en-US" sz="2800" dirty="0"/>
              <a:t>理，若使用相同技術檢視其他看板，便有機會能夠</a:t>
            </a:r>
            <a:r>
              <a:rPr lang="zh-TW" altLang="en-US" sz="2800" dirty="0" smtClean="0"/>
              <a:t>得</a:t>
            </a:r>
            <a:endParaRPr lang="en-US" altLang="zh-TW" sz="2800" dirty="0" smtClean="0"/>
          </a:p>
          <a:p>
            <a:r>
              <a:rPr lang="zh-TW" altLang="en-US" sz="2800" dirty="0" smtClean="0"/>
              <a:t>到</a:t>
            </a:r>
            <a:r>
              <a:rPr lang="zh-TW" altLang="en-US" sz="2800" dirty="0"/>
              <a:t>更多領域的社群行為取向。</a:t>
            </a:r>
            <a:endParaRPr kumimoji="1" lang="zh-TW" altLang="en-US" sz="2800" dirty="0"/>
          </a:p>
        </p:txBody>
      </p:sp>
    </p:spTree>
    <p:extLst>
      <p:ext uri="{BB962C8B-B14F-4D97-AF65-F5344CB8AC3E}">
        <p14:creationId xmlns:p14="http://schemas.microsoft.com/office/powerpoint/2010/main" val="67431735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86049"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894239" y="2718991"/>
            <a:ext cx="1225014"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04</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15108" y="3365282"/>
            <a:ext cx="1415772" cy="830997"/>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4800" b="1" dirty="0">
                <a:solidFill>
                  <a:schemeClr val="bg1"/>
                </a:solidFill>
                <a:latin typeface="+mj-ea"/>
                <a:ea typeface="+mj-ea"/>
                <a:cs typeface="经典综艺体简" panose="02010609000101010101" pitchFamily="49" charset="-122"/>
              </a:rPr>
              <a:t>附錄</a:t>
            </a:r>
            <a:endParaRPr lang="zh-CN" altLang="en-US" sz="4800" b="1" dirty="0">
              <a:solidFill>
                <a:schemeClr val="bg1"/>
              </a:solidFill>
              <a:latin typeface="+mj-ea"/>
              <a:ea typeface="+mj-ea"/>
              <a:cs typeface="经典综艺体简" panose="02010609000101010101" pitchFamily="49" charset="-122"/>
            </a:endParaRPr>
          </a:p>
        </p:txBody>
      </p:sp>
    </p:spTree>
    <p:extLst>
      <p:ext uri="{BB962C8B-B14F-4D97-AF65-F5344CB8AC3E}">
        <p14:creationId xmlns:p14="http://schemas.microsoft.com/office/powerpoint/2010/main" val="18417032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520440" y="683638"/>
            <a:ext cx="3877986"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附錄</a:t>
            </a:r>
            <a:r>
              <a:rPr lang="zh-TW" altLang="en-US" sz="3200" b="1" dirty="0" smtClean="0">
                <a:solidFill>
                  <a:schemeClr val="tx2"/>
                </a:solidFill>
                <a:latin typeface="Century Gothic" panose="020B0502020202020204" pitchFamily="34" charset="0"/>
                <a:ea typeface="+mj-ea"/>
              </a:rPr>
              <a:t>－爬蟲技術來源</a:t>
            </a:r>
            <a:endParaRPr lang="zh-CN" altLang="en-US" sz="3200" b="1" dirty="0">
              <a:solidFill>
                <a:schemeClr val="tx2"/>
              </a:solidFill>
              <a:latin typeface="Century Gothic" panose="020B0502020202020204" pitchFamily="34" charset="0"/>
              <a:ea typeface="+mj-ea"/>
            </a:endParaRPr>
          </a:p>
        </p:txBody>
      </p:sp>
      <p:sp>
        <p:nvSpPr>
          <p:cNvPr id="15" name="文字方塊 14"/>
          <p:cNvSpPr txBox="1"/>
          <p:nvPr/>
        </p:nvSpPr>
        <p:spPr>
          <a:xfrm>
            <a:off x="1520440" y="1779307"/>
            <a:ext cx="8826455" cy="1384995"/>
          </a:xfrm>
          <a:prstGeom prst="rect">
            <a:avLst/>
          </a:prstGeom>
          <a:noFill/>
        </p:spPr>
        <p:txBody>
          <a:bodyPr wrap="none" rtlCol="0">
            <a:spAutoFit/>
          </a:bodyPr>
          <a:lstStyle/>
          <a:p>
            <a:r>
              <a:rPr lang="en-US" altLang="zh-TW" sz="2800" dirty="0" err="1"/>
              <a:t>ptt</a:t>
            </a:r>
            <a:r>
              <a:rPr lang="zh-TW" altLang="en-US" sz="2800" dirty="0"/>
              <a:t>爬蟲技</a:t>
            </a:r>
            <a:r>
              <a:rPr lang="zh-TW" altLang="en-US" sz="2800" dirty="0" smtClean="0"/>
              <a:t>術：</a:t>
            </a:r>
            <a:r>
              <a:rPr lang="en-US" altLang="zh-TW" sz="2800" dirty="0">
                <a:hlinkClick r:id="rId3"/>
              </a:rPr>
              <a:t>https://</a:t>
            </a:r>
            <a:r>
              <a:rPr lang="en-US" altLang="zh-TW" sz="2800" dirty="0" smtClean="0">
                <a:hlinkClick r:id="rId3"/>
              </a:rPr>
              <a:t>github.com/jwlin/ptt-web-crawler</a:t>
            </a:r>
            <a:endParaRPr lang="en-US" altLang="zh-TW" sz="2800" dirty="0" smtClean="0"/>
          </a:p>
          <a:p>
            <a:r>
              <a:rPr lang="zh-TW" altLang="en-US" sz="2800" dirty="0" smtClean="0"/>
              <a:t>使用語言：</a:t>
            </a:r>
            <a:r>
              <a:rPr lang="en-US" altLang="zh-TW" sz="2800" dirty="0" smtClean="0"/>
              <a:t>Python</a:t>
            </a:r>
            <a:r>
              <a:rPr lang="zh-TW" altLang="en-US" sz="2800" dirty="0" smtClean="0"/>
              <a:t>（以上列模組為基礎做修改）</a:t>
            </a:r>
            <a:endParaRPr lang="en-US" altLang="zh-TW" sz="2800" dirty="0" smtClean="0"/>
          </a:p>
          <a:p>
            <a:endParaRPr lang="en-US" altLang="zh-TW" sz="2800" dirty="0" smtClean="0"/>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900" y="2800446"/>
            <a:ext cx="7622589" cy="3943254"/>
          </a:xfrm>
          <a:prstGeom prst="rect">
            <a:avLst/>
          </a:prstGeom>
        </p:spPr>
      </p:pic>
    </p:spTree>
    <p:extLst>
      <p:ext uri="{BB962C8B-B14F-4D97-AF65-F5344CB8AC3E}">
        <p14:creationId xmlns:p14="http://schemas.microsoft.com/office/powerpoint/2010/main" val="160304214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520440" y="683638"/>
            <a:ext cx="3057247" cy="584775"/>
          </a:xfrm>
          <a:prstGeom prst="rect">
            <a:avLst/>
          </a:prstGeom>
          <a:noFill/>
        </p:spPr>
        <p:txBody>
          <a:bodyPr wrap="none" rtlCol="0">
            <a:spAutoFit/>
            <a:scene3d>
              <a:camera prst="orthographicFront"/>
              <a:lightRig rig="threePt" dir="t"/>
            </a:scene3d>
            <a:sp3d contourW="12700"/>
          </a:bodyPr>
          <a:lstStyle/>
          <a:p>
            <a:r>
              <a:rPr lang="zh-TW" altLang="en-US" sz="3200" b="1" dirty="0">
                <a:solidFill>
                  <a:schemeClr val="tx2"/>
                </a:solidFill>
                <a:latin typeface="Century Gothic" panose="020B0502020202020204" pitchFamily="34" charset="0"/>
                <a:ea typeface="+mj-ea"/>
              </a:rPr>
              <a:t>附錄</a:t>
            </a:r>
            <a:r>
              <a:rPr lang="zh-TW" altLang="en-US" sz="3200" b="1" dirty="0" smtClean="0">
                <a:solidFill>
                  <a:schemeClr val="tx2"/>
                </a:solidFill>
                <a:latin typeface="Century Gothic" panose="020B0502020202020204" pitchFamily="34" charset="0"/>
                <a:ea typeface="+mj-ea"/>
              </a:rPr>
              <a:t>－資料來源</a:t>
            </a:r>
            <a:endParaRPr lang="zh-CN" altLang="en-US" sz="3200" b="1" dirty="0">
              <a:solidFill>
                <a:schemeClr val="tx2"/>
              </a:solidFill>
              <a:latin typeface="Century Gothic" panose="020B0502020202020204" pitchFamily="34" charset="0"/>
              <a:ea typeface="+mj-ea"/>
            </a:endParaRPr>
          </a:p>
        </p:txBody>
      </p:sp>
      <p:sp>
        <p:nvSpPr>
          <p:cNvPr id="15" name="文字方塊 14"/>
          <p:cNvSpPr txBox="1"/>
          <p:nvPr/>
        </p:nvSpPr>
        <p:spPr>
          <a:xfrm>
            <a:off x="1520440" y="1779307"/>
            <a:ext cx="7876900" cy="3539430"/>
          </a:xfrm>
          <a:prstGeom prst="rect">
            <a:avLst/>
          </a:prstGeom>
          <a:noFill/>
        </p:spPr>
        <p:txBody>
          <a:bodyPr wrap="none" rtlCol="0">
            <a:spAutoFit/>
          </a:bodyPr>
          <a:lstStyle/>
          <a:p>
            <a:r>
              <a:rPr lang="en-US" altLang="zh-TW" sz="2800" dirty="0"/>
              <a:t>PTT</a:t>
            </a:r>
            <a:r>
              <a:rPr lang="zh-TW" altLang="en-US" sz="2800" dirty="0"/>
              <a:t> </a:t>
            </a:r>
            <a:r>
              <a:rPr lang="en-US" altLang="zh-TW" sz="2800" dirty="0"/>
              <a:t>web</a:t>
            </a:r>
            <a:r>
              <a:rPr lang="zh-TW" altLang="en-US" sz="2800" dirty="0"/>
              <a:t> </a:t>
            </a:r>
            <a:r>
              <a:rPr lang="en-US" altLang="zh-TW" sz="2800" dirty="0" smtClean="0"/>
              <a:t>Baseball</a:t>
            </a:r>
            <a:r>
              <a:rPr lang="zh-TW" altLang="en-US" sz="2800" dirty="0" smtClean="0"/>
              <a:t> 板</a:t>
            </a:r>
            <a:endParaRPr lang="en-US" altLang="zh-TW" sz="2800" dirty="0" smtClean="0"/>
          </a:p>
          <a:p>
            <a:r>
              <a:rPr lang="zh-TW" altLang="en-US" sz="2800" dirty="0" smtClean="0"/>
              <a:t>從</a:t>
            </a:r>
            <a:r>
              <a:rPr lang="zh-TW" altLang="en-US" sz="2800" dirty="0"/>
              <a:t>　第</a:t>
            </a:r>
            <a:r>
              <a:rPr lang="en-US" altLang="zh-TW" sz="2800" dirty="0"/>
              <a:t>2816</a:t>
            </a:r>
            <a:r>
              <a:rPr lang="zh-TW" altLang="en-US" sz="2800" dirty="0"/>
              <a:t>頁：</a:t>
            </a:r>
            <a:endParaRPr lang="en-US" altLang="zh-TW" sz="2800" dirty="0"/>
          </a:p>
          <a:p>
            <a:r>
              <a:rPr lang="en-US" altLang="zh-TW" sz="2800" dirty="0">
                <a:hlinkClick r:id="rId3"/>
              </a:rPr>
              <a:t>https://www.ptt.cc/bbs/Baseball/index2816.html</a:t>
            </a:r>
            <a:r>
              <a:rPr lang="en-US" altLang="zh-TW" sz="2800" dirty="0"/>
              <a:t> </a:t>
            </a:r>
            <a:r>
              <a:rPr lang="zh-TW" altLang="en-US" sz="2800" dirty="0"/>
              <a:t> </a:t>
            </a:r>
            <a:endParaRPr lang="en-US" altLang="zh-TW" sz="2800" dirty="0"/>
          </a:p>
          <a:p>
            <a:r>
              <a:rPr lang="zh-TW" altLang="en-US" sz="2800" dirty="0"/>
              <a:t>至　第</a:t>
            </a:r>
            <a:r>
              <a:rPr lang="en-US" altLang="zh-TW" sz="2800" dirty="0"/>
              <a:t>9018</a:t>
            </a:r>
            <a:r>
              <a:rPr lang="zh-TW" altLang="en-US" sz="2800" dirty="0"/>
              <a:t>頁：</a:t>
            </a:r>
            <a:endParaRPr lang="en-US" altLang="zh-TW" sz="2800" dirty="0"/>
          </a:p>
          <a:p>
            <a:r>
              <a:rPr lang="en-US" altLang="zh-TW" sz="2800" dirty="0">
                <a:hlinkClick r:id="rId4"/>
              </a:rPr>
              <a:t>https://</a:t>
            </a:r>
            <a:r>
              <a:rPr lang="en-US" altLang="zh-TW" sz="2800" dirty="0" smtClean="0">
                <a:hlinkClick r:id="rId4"/>
              </a:rPr>
              <a:t>www.ptt.cc/bbs/Baseball/index9018.html</a:t>
            </a:r>
            <a:endParaRPr lang="en-US" altLang="zh-TW" sz="2800" dirty="0" smtClean="0"/>
          </a:p>
          <a:p>
            <a:endParaRPr lang="en-US" altLang="zh-TW" sz="2800" dirty="0"/>
          </a:p>
          <a:p>
            <a:r>
              <a:rPr lang="zh-TW" altLang="en-US" sz="2800" dirty="0"/>
              <a:t>共</a:t>
            </a:r>
            <a:r>
              <a:rPr lang="zh-TW" altLang="en-US" sz="2800" dirty="0" smtClean="0"/>
              <a:t>約</a:t>
            </a:r>
            <a:r>
              <a:rPr lang="en-US" altLang="zh-TW" sz="2800" dirty="0" smtClean="0"/>
              <a:t>12</a:t>
            </a:r>
            <a:r>
              <a:rPr lang="zh-TW" altLang="en-US" sz="2800" dirty="0" smtClean="0"/>
              <a:t>萬篇文章</a:t>
            </a:r>
            <a:endParaRPr lang="en-US" altLang="zh-TW" sz="2800" dirty="0"/>
          </a:p>
          <a:p>
            <a:endParaRPr lang="en-US" altLang="zh-TW" sz="2800" dirty="0" smtClean="0"/>
          </a:p>
        </p:txBody>
      </p:sp>
    </p:spTree>
    <p:extLst>
      <p:ext uri="{BB962C8B-B14F-4D97-AF65-F5344CB8AC3E}">
        <p14:creationId xmlns:p14="http://schemas.microsoft.com/office/powerpoint/2010/main" val="158493215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112363" y="2353355"/>
            <a:ext cx="4709474" cy="868137"/>
            <a:chOff x="1112363" y="2469469"/>
            <a:chExt cx="4709474" cy="868137"/>
          </a:xfrm>
        </p:grpSpPr>
        <p:grpSp>
          <p:nvGrpSpPr>
            <p:cNvPr id="36" name="组合 35"/>
            <p:cNvGrpSpPr/>
            <p:nvPr/>
          </p:nvGrpSpPr>
          <p:grpSpPr>
            <a:xfrm>
              <a:off x="1112363" y="2469469"/>
              <a:ext cx="4709474" cy="868137"/>
              <a:chOff x="806160" y="2046513"/>
              <a:chExt cx="3927022" cy="723901"/>
            </a:xfrm>
          </p:grpSpPr>
          <p:sp>
            <p:nvSpPr>
              <p:cNvPr id="35"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06160" y="2046513"/>
                <a:ext cx="1417774" cy="723901"/>
                <a:chOff x="-391195" y="-1"/>
                <a:chExt cx="1697596" cy="866775"/>
              </a:xfrm>
            </p:grpSpPr>
            <p:sp>
              <p:nvSpPr>
                <p:cNvPr id="2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5" name="文本框 64"/>
            <p:cNvSpPr txBox="1"/>
            <p:nvPr/>
          </p:nvSpPr>
          <p:spPr>
            <a:xfrm>
              <a:off x="2833568" y="2644232"/>
              <a:ext cx="2087431" cy="523220"/>
            </a:xfrm>
            <a:prstGeom prst="rect">
              <a:avLst/>
            </a:prstGeom>
            <a:noFill/>
          </p:spPr>
          <p:txBody>
            <a:bodyPr wrap="none" rtlCol="0">
              <a:spAutoFit/>
              <a:scene3d>
                <a:camera prst="orthographicFront"/>
                <a:lightRig rig="threePt" dir="t"/>
              </a:scene3d>
              <a:sp3d contourW="12700"/>
            </a:bodyPr>
            <a:lstStyle/>
            <a:p>
              <a:pPr lvl="0" defTabSz="914400">
                <a:defRPr/>
              </a:pPr>
              <a:r>
                <a:rPr kumimoji="0" lang="zh-TW" altLang="en-US" sz="2800" b="1" i="0" u="none" strike="noStrike" kern="1200" cap="none" spc="0" normalizeH="0" noProof="0" dirty="0" smtClean="0">
                  <a:ln>
                    <a:noFill/>
                  </a:ln>
                  <a:solidFill>
                    <a:schemeClr val="bg1"/>
                  </a:solidFill>
                  <a:effectLst/>
                  <a:uLnTx/>
                  <a:uFillTx/>
                  <a:latin typeface="+mj-ea"/>
                  <a:ea typeface="+mj-ea"/>
                  <a:cs typeface="经典综艺体简" panose="02010609000101010101" pitchFamily="49" charset="-122"/>
                </a:rPr>
                <a:t> 緣起與方法</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67" name="文本框 66"/>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1</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69" name="组合 68"/>
          <p:cNvGrpSpPr/>
          <p:nvPr/>
        </p:nvGrpSpPr>
        <p:grpSpPr>
          <a:xfrm>
            <a:off x="6410077" y="2353355"/>
            <a:ext cx="4709474" cy="868137"/>
            <a:chOff x="1112363" y="2469469"/>
            <a:chExt cx="4709474" cy="868137"/>
          </a:xfrm>
        </p:grpSpPr>
        <p:grpSp>
          <p:nvGrpSpPr>
            <p:cNvPr id="70" name="组合 69"/>
            <p:cNvGrpSpPr/>
            <p:nvPr/>
          </p:nvGrpSpPr>
          <p:grpSpPr>
            <a:xfrm>
              <a:off x="1112363" y="2469469"/>
              <a:ext cx="4709474" cy="868137"/>
              <a:chOff x="806160" y="2046513"/>
              <a:chExt cx="3927022" cy="723901"/>
            </a:xfrm>
          </p:grpSpPr>
          <p:sp>
            <p:nvSpPr>
              <p:cNvPr id="74" name="任意多边形 7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806160" y="2046513"/>
                <a:ext cx="1417774" cy="723901"/>
                <a:chOff x="-391195" y="-1"/>
                <a:chExt cx="1697596" cy="866775"/>
              </a:xfrm>
            </p:grpSpPr>
            <p:sp>
              <p:nvSpPr>
                <p:cNvPr id="76" name="任意多边形 7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2833568" y="2644232"/>
              <a:ext cx="2698175" cy="523220"/>
            </a:xfrm>
            <a:prstGeom prst="rect">
              <a:avLst/>
            </a:prstGeom>
            <a:noFill/>
          </p:spPr>
          <p:txBody>
            <a:bodyPr wrap="none" rtlCol="0">
              <a:spAutoFit/>
              <a:scene3d>
                <a:camera prst="orthographicFront"/>
                <a:lightRig rig="threePt" dir="t"/>
              </a:scene3d>
              <a:sp3d contourW="12700"/>
            </a:bodyPr>
            <a:lstStyle/>
            <a:p>
              <a:pPr lvl="0" defTabSz="914400">
                <a:defRPr/>
              </a:pPr>
              <a:r>
                <a:rPr kumimoji="0" lang="zh-TW"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rPr>
                <a:t>數位作品及發現</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73" name="文本框 72"/>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2</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82" name="组合 81"/>
          <p:cNvGrpSpPr/>
          <p:nvPr/>
        </p:nvGrpSpPr>
        <p:grpSpPr>
          <a:xfrm>
            <a:off x="1112363" y="4124097"/>
            <a:ext cx="4709474" cy="868137"/>
            <a:chOff x="1112363" y="2469469"/>
            <a:chExt cx="4709474" cy="868137"/>
          </a:xfrm>
        </p:grpSpPr>
        <p:grpSp>
          <p:nvGrpSpPr>
            <p:cNvPr id="83" name="组合 82"/>
            <p:cNvGrpSpPr/>
            <p:nvPr/>
          </p:nvGrpSpPr>
          <p:grpSpPr>
            <a:xfrm>
              <a:off x="1112363" y="2469469"/>
              <a:ext cx="4709474" cy="868137"/>
              <a:chOff x="806160" y="2046513"/>
              <a:chExt cx="3927022" cy="723901"/>
            </a:xfrm>
          </p:grpSpPr>
          <p:sp>
            <p:nvSpPr>
              <p:cNvPr id="87" name="任意多边形 86"/>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806160" y="2046513"/>
                <a:ext cx="1417774" cy="723901"/>
                <a:chOff x="-391195" y="-1"/>
                <a:chExt cx="1697596" cy="866775"/>
              </a:xfrm>
            </p:grpSpPr>
            <p:sp>
              <p:nvSpPr>
                <p:cNvPr id="89" name="任意多边形 88"/>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文本框 83"/>
            <p:cNvSpPr txBox="1"/>
            <p:nvPr/>
          </p:nvSpPr>
          <p:spPr>
            <a:xfrm>
              <a:off x="2833568" y="2644232"/>
              <a:ext cx="902811" cy="523220"/>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2800" b="1" noProof="0" dirty="0" smtClean="0">
                  <a:solidFill>
                    <a:schemeClr val="bg1"/>
                  </a:solidFill>
                  <a:latin typeface="+mj-ea"/>
                  <a:ea typeface="+mj-ea"/>
                  <a:cs typeface="经典综艺体简" panose="02010609000101010101" pitchFamily="49" charset="-122"/>
                </a:rPr>
                <a:t>小結</a:t>
              </a:r>
              <a:endParaRPr kumimoji="0" lang="zh-CN" altLang="en-US" sz="2800" b="1" i="0" u="none" strike="noStrike" kern="1200" cap="none" spc="0" normalizeH="0" baseline="0" noProof="0" dirty="0" smtClean="0">
                <a:ln>
                  <a:noFill/>
                </a:ln>
                <a:solidFill>
                  <a:schemeClr val="bg1"/>
                </a:solidFill>
                <a:effectLst/>
                <a:uLnTx/>
                <a:uFillTx/>
                <a:latin typeface="+mj-ea"/>
                <a:ea typeface="+mj-ea"/>
                <a:cs typeface="经典综艺体简" panose="02010609000101010101" pitchFamily="49" charset="-122"/>
              </a:endParaRPr>
            </a:p>
          </p:txBody>
        </p:sp>
        <p:sp>
          <p:nvSpPr>
            <p:cNvPr id="86" name="文本框 85"/>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3</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95" name="组合 94"/>
          <p:cNvGrpSpPr/>
          <p:nvPr/>
        </p:nvGrpSpPr>
        <p:grpSpPr>
          <a:xfrm>
            <a:off x="6410077" y="4124097"/>
            <a:ext cx="4709474" cy="868137"/>
            <a:chOff x="1112363" y="2469469"/>
            <a:chExt cx="4709474" cy="868137"/>
          </a:xfrm>
        </p:grpSpPr>
        <p:grpSp>
          <p:nvGrpSpPr>
            <p:cNvPr id="96" name="组合 95"/>
            <p:cNvGrpSpPr/>
            <p:nvPr/>
          </p:nvGrpSpPr>
          <p:grpSpPr>
            <a:xfrm>
              <a:off x="1112363" y="2469469"/>
              <a:ext cx="4709474" cy="868137"/>
              <a:chOff x="806160" y="2046513"/>
              <a:chExt cx="3927022" cy="723901"/>
            </a:xfrm>
          </p:grpSpPr>
          <p:sp>
            <p:nvSpPr>
              <p:cNvPr id="100" name="任意多边形 99"/>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806160" y="2046513"/>
                <a:ext cx="1417774" cy="723901"/>
                <a:chOff x="-391195" y="-1"/>
                <a:chExt cx="1697596" cy="866775"/>
              </a:xfrm>
            </p:grpSpPr>
            <p:sp>
              <p:nvSpPr>
                <p:cNvPr id="102" name="任意多边形 101"/>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7" name="文本框 96"/>
            <p:cNvSpPr txBox="1"/>
            <p:nvPr/>
          </p:nvSpPr>
          <p:spPr>
            <a:xfrm>
              <a:off x="2833568" y="2644232"/>
              <a:ext cx="902811" cy="523220"/>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2800" b="1" dirty="0" smtClean="0">
                  <a:solidFill>
                    <a:schemeClr val="bg1"/>
                  </a:solidFill>
                  <a:latin typeface="+mj-ea"/>
                  <a:ea typeface="+mj-ea"/>
                  <a:cs typeface="经典综艺体简" panose="02010609000101010101" pitchFamily="49" charset="-122"/>
                </a:rPr>
                <a:t>附錄</a:t>
              </a:r>
              <a:endParaRPr lang="en-US" altLang="zh-TW" sz="2800" b="1" dirty="0" smtClean="0">
                <a:solidFill>
                  <a:schemeClr val="bg1"/>
                </a:solidFill>
                <a:latin typeface="+mj-ea"/>
                <a:ea typeface="+mj-ea"/>
                <a:cs typeface="经典综艺体简" panose="02010609000101010101" pitchFamily="49" charset="-122"/>
              </a:endParaRPr>
            </a:p>
          </p:txBody>
        </p:sp>
        <p:sp>
          <p:nvSpPr>
            <p:cNvPr id="99" name="文本框 98"/>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rPr>
                <a:t>4</a:t>
              </a:r>
              <a:endParaRPr kumimoji="0" lang="zh-CN" altLang="en-US" sz="3600" b="1" i="1" u="none" strike="noStrike" kern="1200" cap="none" spc="0" normalizeH="0" baseline="0" noProof="0" dirty="0" smtClean="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sp>
        <p:nvSpPr>
          <p:cNvPr id="108" name="矩形 107"/>
          <p:cNvSpPr/>
          <p:nvPr/>
        </p:nvSpPr>
        <p:spPr>
          <a:xfrm>
            <a:off x="2747222" y="598308"/>
            <a:ext cx="6697556" cy="904863"/>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en-US" altLang="zh-CN" sz="4400" b="1" dirty="0" smtClean="0">
                <a:solidFill>
                  <a:schemeClr val="accent1"/>
                </a:solidFill>
                <a:latin typeface="+mn-ea"/>
              </a:rPr>
              <a:t>CONTENTS</a:t>
            </a:r>
            <a:endParaRPr lang="zh-CN" altLang="en-US" sz="4400" b="1" dirty="0">
              <a:solidFill>
                <a:schemeClr val="accent1"/>
              </a:solidFill>
              <a:latin typeface="+mn-ea"/>
            </a:endParaRPr>
          </a:p>
        </p:txBody>
      </p:sp>
    </p:spTree>
    <p:extLst>
      <p:ext uri="{BB962C8B-B14F-4D97-AF65-F5344CB8AC3E}">
        <p14:creationId xmlns:p14="http://schemas.microsoft.com/office/powerpoint/2010/main" val="2303239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p:tgtEl>
                                          <p:spTgt spid="69"/>
                                        </p:tgtEl>
                                        <p:attrNameLst>
                                          <p:attrName>ppt_x</p:attrName>
                                        </p:attrNameLst>
                                      </p:cBhvr>
                                      <p:tavLst>
                                        <p:tav tm="0">
                                          <p:val>
                                            <p:strVal val="#ppt_x-#ppt_w*1.125000"/>
                                          </p:val>
                                        </p:tav>
                                        <p:tav tm="100000">
                                          <p:val>
                                            <p:strVal val="#ppt_x"/>
                                          </p:val>
                                        </p:tav>
                                      </p:tavLst>
                                    </p:anim>
                                    <p:animEffect transition="in" filter="wipe(right)">
                                      <p:cBhvr>
                                        <p:cTn id="13" dur="500"/>
                                        <p:tgtEl>
                                          <p:spTgt spid="6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ppt_x</p:attrName>
                                        </p:attrNameLst>
                                      </p:cBhvr>
                                      <p:tavLst>
                                        <p:tav tm="0">
                                          <p:val>
                                            <p:strVal val="#ppt_x-#ppt_w*1.125000"/>
                                          </p:val>
                                        </p:tav>
                                        <p:tav tm="100000">
                                          <p:val>
                                            <p:strVal val="#ppt_x"/>
                                          </p:val>
                                        </p:tav>
                                      </p:tavLst>
                                    </p:anim>
                                    <p:animEffect transition="in" filter="wipe(right)">
                                      <p:cBhvr>
                                        <p:cTn id="18" dur="500"/>
                                        <p:tgtEl>
                                          <p:spTgt spid="8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p:tgtEl>
                                          <p:spTgt spid="95"/>
                                        </p:tgtEl>
                                        <p:attrNameLst>
                                          <p:attrName>ppt_x</p:attrName>
                                        </p:attrNameLst>
                                      </p:cBhvr>
                                      <p:tavLst>
                                        <p:tav tm="0">
                                          <p:val>
                                            <p:strVal val="#ppt_x-#ppt_w*1.125000"/>
                                          </p:val>
                                        </p:tav>
                                        <p:tav tm="100000">
                                          <p:val>
                                            <p:strVal val="#ppt_x"/>
                                          </p:val>
                                        </p:tav>
                                      </p:tavLst>
                                    </p:anim>
                                    <p:animEffect transition="in" filter="wipe(right)">
                                      <p:cBhvr>
                                        <p:cTn id="2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520440" y="683638"/>
            <a:ext cx="4698722" cy="584775"/>
          </a:xfrm>
          <a:prstGeom prst="rect">
            <a:avLst/>
          </a:prstGeom>
          <a:noFill/>
        </p:spPr>
        <p:txBody>
          <a:bodyPr wrap="none" rtlCol="0">
            <a:spAutoFit/>
            <a:scene3d>
              <a:camera prst="orthographicFront"/>
              <a:lightRig rig="threePt" dir="t"/>
            </a:scene3d>
            <a:sp3d contourW="12700"/>
          </a:bodyPr>
          <a:lstStyle/>
          <a:p>
            <a:r>
              <a:rPr lang="zh-TW" altLang="en-US" sz="3200" b="1" dirty="0">
                <a:solidFill>
                  <a:schemeClr val="tx2"/>
                </a:solidFill>
                <a:latin typeface="Century Gothic" panose="020B0502020202020204" pitchFamily="34" charset="0"/>
                <a:ea typeface="+mj-ea"/>
              </a:rPr>
              <a:t>附錄</a:t>
            </a:r>
            <a:r>
              <a:rPr lang="zh-TW" altLang="en-US" sz="3200" b="1" dirty="0" smtClean="0">
                <a:solidFill>
                  <a:schemeClr val="tx2"/>
                </a:solidFill>
                <a:latin typeface="Century Gothic" panose="020B0502020202020204" pitchFamily="34" charset="0"/>
                <a:ea typeface="+mj-ea"/>
              </a:rPr>
              <a:t>－動態圖表技術來源</a:t>
            </a:r>
            <a:endParaRPr lang="zh-CN" altLang="en-US" sz="3200" b="1" dirty="0">
              <a:solidFill>
                <a:schemeClr val="tx2"/>
              </a:solidFill>
              <a:latin typeface="Century Gothic" panose="020B0502020202020204" pitchFamily="34" charset="0"/>
              <a:ea typeface="+mj-ea"/>
            </a:endParaRPr>
          </a:p>
        </p:txBody>
      </p:sp>
      <p:sp>
        <p:nvSpPr>
          <p:cNvPr id="15" name="文字方塊 14"/>
          <p:cNvSpPr txBox="1"/>
          <p:nvPr/>
        </p:nvSpPr>
        <p:spPr>
          <a:xfrm>
            <a:off x="1520440" y="1779307"/>
            <a:ext cx="6421951" cy="2246769"/>
          </a:xfrm>
          <a:prstGeom prst="rect">
            <a:avLst/>
          </a:prstGeom>
          <a:noFill/>
        </p:spPr>
        <p:txBody>
          <a:bodyPr wrap="none" rtlCol="0">
            <a:spAutoFit/>
          </a:bodyPr>
          <a:lstStyle/>
          <a:p>
            <a:r>
              <a:rPr lang="zh-TW" altLang="en-US" sz="2800" dirty="0"/>
              <a:t>動態圖表技術</a:t>
            </a:r>
            <a:r>
              <a:rPr lang="zh-TW" altLang="en-US" sz="2800" dirty="0" smtClean="0"/>
              <a:t>：</a:t>
            </a:r>
            <a:r>
              <a:rPr lang="en-US" altLang="zh-TW" sz="2800" dirty="0" smtClean="0">
                <a:hlinkClick r:id="rId3"/>
              </a:rPr>
              <a:t>https</a:t>
            </a:r>
            <a:r>
              <a:rPr lang="en-US" altLang="zh-TW" sz="2800" dirty="0">
                <a:hlinkClick r:id="rId3"/>
              </a:rPr>
              <a:t>://plot.ly/r</a:t>
            </a:r>
            <a:r>
              <a:rPr lang="en-US" altLang="zh-TW" sz="2800" dirty="0" smtClean="0">
                <a:hlinkClick r:id="rId3"/>
              </a:rPr>
              <a:t>/</a:t>
            </a:r>
            <a:endParaRPr lang="en-US" altLang="zh-TW" sz="2800" dirty="0" smtClean="0"/>
          </a:p>
          <a:p>
            <a:r>
              <a:rPr lang="en-US" altLang="zh-TW" sz="2800" i="1" dirty="0" err="1" smtClean="0"/>
              <a:t>Plotly</a:t>
            </a:r>
            <a:r>
              <a:rPr lang="en-US" altLang="zh-TW" sz="2800" i="1" dirty="0" smtClean="0"/>
              <a:t> </a:t>
            </a:r>
            <a:r>
              <a:rPr lang="en-US" altLang="zh-TW" sz="2800" i="1" dirty="0"/>
              <a:t>R Open Source Graphing </a:t>
            </a:r>
            <a:r>
              <a:rPr lang="en-US" altLang="zh-TW" sz="2800" i="1" dirty="0" smtClean="0"/>
              <a:t>Library</a:t>
            </a:r>
            <a:endParaRPr lang="en-US" altLang="zh-TW" sz="2800" i="1" dirty="0"/>
          </a:p>
          <a:p>
            <a:r>
              <a:rPr lang="zh-TW" altLang="en-US" sz="2800" dirty="0" smtClean="0"/>
              <a:t>使</a:t>
            </a:r>
            <a:r>
              <a:rPr lang="zh-TW" altLang="en-US" sz="2800" dirty="0"/>
              <a:t>用語</a:t>
            </a:r>
            <a:r>
              <a:rPr lang="zh-TW" altLang="en-US" sz="2800" dirty="0" smtClean="0"/>
              <a:t>言：</a:t>
            </a:r>
            <a:r>
              <a:rPr lang="en-US" altLang="zh-TW" sz="2800" dirty="0" smtClean="0"/>
              <a:t>R</a:t>
            </a:r>
          </a:p>
          <a:p>
            <a:r>
              <a:rPr lang="zh-TW" altLang="en-US" sz="2800" dirty="0"/>
              <a:t>使用套</a:t>
            </a:r>
            <a:r>
              <a:rPr lang="zh-TW" altLang="en-US" sz="2800" dirty="0" smtClean="0"/>
              <a:t>件：</a:t>
            </a:r>
            <a:r>
              <a:rPr lang="en-US" altLang="zh-TW" sz="2800" dirty="0" err="1" smtClean="0"/>
              <a:t>Plotly</a:t>
            </a:r>
            <a:endParaRPr lang="en-US" altLang="zh-TW" sz="2800" dirty="0" smtClean="0"/>
          </a:p>
          <a:p>
            <a:endParaRPr kumimoji="1" lang="zh-TW" altLang="en-US" sz="2800" dirty="0"/>
          </a:p>
        </p:txBody>
      </p:sp>
    </p:spTree>
    <p:extLst>
      <p:ext uri="{BB962C8B-B14F-4D97-AF65-F5344CB8AC3E}">
        <p14:creationId xmlns:p14="http://schemas.microsoft.com/office/powerpoint/2010/main" val="24172856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01</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15108" y="3365282"/>
            <a:ext cx="3262432" cy="830997"/>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4800" b="1" dirty="0" smtClean="0">
                <a:solidFill>
                  <a:schemeClr val="bg1"/>
                </a:solidFill>
                <a:latin typeface="+mj-ea"/>
                <a:ea typeface="+mj-ea"/>
                <a:cs typeface="经典综艺体简" panose="02010609000101010101" pitchFamily="49" charset="-122"/>
              </a:rPr>
              <a:t>緣</a:t>
            </a:r>
            <a:r>
              <a:rPr lang="zh-TW" altLang="en-US" sz="4800" b="1" dirty="0" smtClean="0">
                <a:solidFill>
                  <a:schemeClr val="bg1"/>
                </a:solidFill>
                <a:latin typeface="+mj-ea"/>
                <a:ea typeface="+mj-ea"/>
                <a:cs typeface="经典综艺体简" panose="02010609000101010101" pitchFamily="49" charset="-122"/>
              </a:rPr>
              <a:t>起與方法</a:t>
            </a:r>
            <a:endParaRPr lang="zh-CN" altLang="en-US" sz="4800" b="1" dirty="0">
              <a:solidFill>
                <a:schemeClr val="bg1"/>
              </a:solidFill>
              <a:latin typeface="+mj-ea"/>
              <a:ea typeface="+mj-ea"/>
              <a:cs typeface="经典综艺体简" panose="02010609000101010101" pitchFamily="49" charset="-122"/>
            </a:endParaRPr>
          </a:p>
        </p:txBody>
      </p:sp>
    </p:spTree>
    <p:extLst>
      <p:ext uri="{BB962C8B-B14F-4D97-AF65-F5344CB8AC3E}">
        <p14:creationId xmlns:p14="http://schemas.microsoft.com/office/powerpoint/2010/main" val="122094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7181488" y="4179309"/>
            <a:ext cx="1820635"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bg1"/>
                </a:solidFill>
                <a:latin typeface="Century Gothic" panose="020B0502020202020204" pitchFamily="34" charset="0"/>
              </a:rPr>
              <a:t>标题文字添加</a:t>
            </a:r>
            <a:endParaRPr lang="zh-CN" altLang="en-US" b="1" dirty="0">
              <a:solidFill>
                <a:schemeClr val="bg1"/>
              </a:solidFill>
              <a:latin typeface="Century Gothic" panose="020B0502020202020204" pitchFamily="34" charset="0"/>
            </a:endParaRPr>
          </a:p>
        </p:txBody>
      </p:sp>
      <p:sp>
        <p:nvSpPr>
          <p:cNvPr id="23" name="文本框 22"/>
          <p:cNvSpPr txBox="1"/>
          <p:nvPr/>
        </p:nvSpPr>
        <p:spPr>
          <a:xfrm>
            <a:off x="873290" y="1834355"/>
            <a:ext cx="4238917" cy="430271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TW" sz="2000" dirty="0"/>
              <a:t>PTT</a:t>
            </a:r>
            <a:r>
              <a:rPr lang="zh-TW" altLang="en-US" sz="2000" dirty="0"/>
              <a:t>作為全台灣最具規模的網路論壇之一，</a:t>
            </a:r>
            <a:r>
              <a:rPr lang="zh-TW" altLang="en-US" sz="2000" dirty="0" smtClean="0"/>
              <a:t>其棒球版是</a:t>
            </a:r>
            <a:r>
              <a:rPr lang="zh-TW" altLang="en-US" sz="2000" dirty="0"/>
              <a:t>台灣許多棒球迷分享、交流棒球相關話題的重要平台，平均每日超過</a:t>
            </a:r>
            <a:r>
              <a:rPr lang="en-US" altLang="zh-TW" sz="2000" dirty="0"/>
              <a:t>160</a:t>
            </a:r>
            <a:r>
              <a:rPr lang="zh-TW" altLang="en-US" sz="2000" dirty="0"/>
              <a:t>篇文章、</a:t>
            </a:r>
            <a:r>
              <a:rPr lang="en-US" altLang="zh-TW" sz="2000" dirty="0"/>
              <a:t>9000</a:t>
            </a:r>
            <a:r>
              <a:rPr lang="zh-TW" altLang="en-US" sz="2000" dirty="0"/>
              <a:t>則留言被發表於棒球版中。身為台灣棒球迷，總發現平時不大關注棒球的多數台灣人唯有在國際賽期間才特別關心棒球，因此我們好奇</a:t>
            </a:r>
            <a:r>
              <a:rPr lang="en-US" altLang="zh-TW" sz="2000" dirty="0"/>
              <a:t>PTT Baseball</a:t>
            </a:r>
            <a:r>
              <a:rPr lang="zh-TW" altLang="en-US" sz="2000" dirty="0"/>
              <a:t>板上是否也有相同趨勢，並探討除大型國際賽之外又有何因素導致棒</a:t>
            </a:r>
            <a:r>
              <a:rPr lang="zh-TW" altLang="en-US" sz="2000" dirty="0" smtClean="0"/>
              <a:t>球</a:t>
            </a:r>
            <a:r>
              <a:rPr lang="zh-TW" altLang="en-US" sz="2000" dirty="0" smtClean="0"/>
              <a:t>板</a:t>
            </a:r>
            <a:r>
              <a:rPr lang="zh-TW" altLang="en-US" sz="2000" dirty="0" smtClean="0"/>
              <a:t>短</a:t>
            </a:r>
            <a:r>
              <a:rPr lang="zh-TW" altLang="en-US" sz="2000" dirty="0"/>
              <a:t>期內人氣大</a:t>
            </a:r>
            <a:r>
              <a:rPr lang="zh-TW" altLang="en-US" sz="2000" dirty="0" smtClean="0"/>
              <a:t>增，並以其他相關指標觀察球迷行為取向。</a:t>
            </a:r>
            <a:endParaRPr lang="en-US" altLang="zh-CN" sz="2000" dirty="0">
              <a:solidFill>
                <a:schemeClr val="bg1"/>
              </a:solidFill>
              <a:latin typeface="Century Gothic" panose="020B0502020202020204" pitchFamily="34" charset="0"/>
              <a:ea typeface="+mj-ea"/>
            </a:endParaRPr>
          </a:p>
        </p:txBody>
      </p:sp>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26579" y="1072728"/>
            <a:ext cx="1005403"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smtClean="0">
                <a:solidFill>
                  <a:schemeClr val="tx2"/>
                </a:solidFill>
                <a:latin typeface="Century Gothic" panose="020B0502020202020204" pitchFamily="34" charset="0"/>
                <a:ea typeface="+mj-ea"/>
              </a:rPr>
              <a:t>緣起</a:t>
            </a:r>
            <a:endParaRPr lang="zh-CN" altLang="en-US" sz="3200" b="1" dirty="0">
              <a:solidFill>
                <a:schemeClr val="tx2"/>
              </a:solidFill>
              <a:latin typeface="Century Gothic" panose="020B0502020202020204" pitchFamily="34" charset="0"/>
              <a:ea typeface="+mj-ea"/>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946" y="2065498"/>
            <a:ext cx="6021680" cy="3746693"/>
          </a:xfrm>
          <a:prstGeom prst="rect">
            <a:avLst/>
          </a:prstGeom>
        </p:spPr>
      </p:pic>
    </p:spTree>
    <p:extLst>
      <p:ext uri="{BB962C8B-B14F-4D97-AF65-F5344CB8AC3E}">
        <p14:creationId xmlns:p14="http://schemas.microsoft.com/office/powerpoint/2010/main" val="158973935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26579" y="1127235"/>
            <a:ext cx="4698723"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smtClean="0">
                <a:solidFill>
                  <a:schemeClr val="tx2"/>
                </a:solidFill>
                <a:latin typeface="Century Gothic" panose="020B0502020202020204" pitchFamily="34" charset="0"/>
                <a:ea typeface="+mj-ea"/>
              </a:rPr>
              <a:t>資料蒐集方法與呈現方式</a:t>
            </a:r>
            <a:endParaRPr lang="zh-CN" altLang="en-US" sz="3200" b="1" dirty="0">
              <a:solidFill>
                <a:schemeClr val="tx2"/>
              </a:solidFill>
              <a:latin typeface="Century Gothic" panose="020B0502020202020204" pitchFamily="34" charset="0"/>
              <a:ea typeface="+mj-ea"/>
            </a:endParaRPr>
          </a:p>
        </p:txBody>
      </p:sp>
      <p:sp>
        <p:nvSpPr>
          <p:cNvPr id="2" name="文字方塊 1"/>
          <p:cNvSpPr txBox="1"/>
          <p:nvPr/>
        </p:nvSpPr>
        <p:spPr>
          <a:xfrm>
            <a:off x="1026579" y="2086130"/>
            <a:ext cx="10109183" cy="4031873"/>
          </a:xfrm>
          <a:prstGeom prst="rect">
            <a:avLst/>
          </a:prstGeom>
          <a:noFill/>
        </p:spPr>
        <p:txBody>
          <a:bodyPr wrap="square" rtlCol="0">
            <a:spAutoFit/>
          </a:bodyPr>
          <a:lstStyle/>
          <a:p>
            <a:r>
              <a:rPr kumimoji="1" lang="zh-TW" altLang="en-US" sz="3200" dirty="0"/>
              <a:t>我</a:t>
            </a:r>
            <a:r>
              <a:rPr kumimoji="1" lang="zh-TW" altLang="en-US" sz="3200" dirty="0" smtClean="0"/>
              <a:t>們爬取</a:t>
            </a:r>
            <a:r>
              <a:rPr kumimoji="1" lang="en-US" altLang="zh-TW" sz="3200" dirty="0" smtClean="0"/>
              <a:t>PTT</a:t>
            </a:r>
            <a:r>
              <a:rPr kumimoji="1" lang="zh-TW" altLang="en-US" sz="3200" dirty="0" smtClean="0"/>
              <a:t>棒球板</a:t>
            </a:r>
            <a:r>
              <a:rPr kumimoji="1" lang="en-US" altLang="zh-TW" sz="3200" dirty="0" smtClean="0"/>
              <a:t>2017</a:t>
            </a:r>
            <a:r>
              <a:rPr kumimoji="1" lang="zh-TW" altLang="en-US" sz="3200" dirty="0" smtClean="0"/>
              <a:t>至</a:t>
            </a:r>
            <a:r>
              <a:rPr kumimoji="1" lang="en-US" altLang="zh-TW" sz="3200" dirty="0" smtClean="0"/>
              <a:t>2018</a:t>
            </a:r>
            <a:r>
              <a:rPr kumimoji="1" lang="zh-TW" altLang="en-US" sz="3200" dirty="0" smtClean="0"/>
              <a:t>年間，共約</a:t>
            </a:r>
            <a:r>
              <a:rPr kumimoji="1" lang="en-US" altLang="zh-TW" sz="3200" dirty="0" smtClean="0"/>
              <a:t>12</a:t>
            </a:r>
            <a:r>
              <a:rPr kumimoji="1" lang="zh-TW" altLang="en-US" sz="3200" dirty="0" smtClean="0"/>
              <a:t>萬篇文章的資料製作本作品，透過將其發文時刻、日期、推文數量、發文者</a:t>
            </a:r>
            <a:r>
              <a:rPr kumimoji="1" lang="en-US" altLang="zh-TW" sz="3200" dirty="0" smtClean="0"/>
              <a:t>ID</a:t>
            </a:r>
            <a:r>
              <a:rPr kumimoji="1" lang="zh-TW" altLang="en-US" sz="3200" dirty="0" smtClean="0"/>
              <a:t>等資訊排列組合，試圖將資訊轉換為有實質意義的知識。並主要以</a:t>
            </a:r>
            <a:r>
              <a:rPr kumimoji="1" lang="zh-TW" altLang="en-US" sz="3200" dirty="0" smtClean="0"/>
              <a:t>「</a:t>
            </a:r>
            <a:r>
              <a:rPr kumimoji="1" lang="zh-TW" altLang="en-US" sz="3200" b="1" dirty="0"/>
              <a:t>互動</a:t>
            </a:r>
            <a:r>
              <a:rPr kumimoji="1" lang="zh-TW" altLang="en-US" sz="3200" b="1" dirty="0" smtClean="0"/>
              <a:t>圖</a:t>
            </a:r>
            <a:r>
              <a:rPr kumimoji="1" lang="zh-TW" altLang="en-US" sz="3200" b="1" dirty="0" smtClean="0"/>
              <a:t>表</a:t>
            </a:r>
            <a:r>
              <a:rPr kumimoji="1" lang="zh-TW" altLang="en-US" sz="3200" dirty="0" smtClean="0"/>
              <a:t>」</a:t>
            </a:r>
            <a:r>
              <a:rPr kumimoji="1" lang="zh-TW" altLang="en-US" sz="3200" dirty="0"/>
              <a:t>作</a:t>
            </a:r>
            <a:r>
              <a:rPr kumimoji="1" lang="zh-TW" altLang="en-US" sz="3200" dirty="0" smtClean="0"/>
              <a:t>為數位化作品之主軸，期盼圖像化且互動式的資訊能更有利閱聽人將吸收資訊，進而藉著本作品的領導，獲取台灣棒球迷行為取向的相關知</a:t>
            </a:r>
            <a:r>
              <a:rPr kumimoji="1" lang="zh-TW" altLang="en-US" sz="3200" dirty="0" smtClean="0"/>
              <a:t>識</a:t>
            </a:r>
            <a:r>
              <a:rPr kumimoji="1" lang="zh-TW" altLang="en-US" sz="3200" dirty="0" smtClean="0"/>
              <a:t>。（</a:t>
            </a:r>
            <a:r>
              <a:rPr kumimoji="1" lang="zh-TW" altLang="en-US" sz="3200" dirty="0" smtClean="0"/>
              <a:t>爬蟲與動態圖表技術來源置於附錄）</a:t>
            </a:r>
            <a:endParaRPr kumimoji="1" lang="en-US" altLang="zh-TW" sz="3200" dirty="0" smtClean="0"/>
          </a:p>
        </p:txBody>
      </p:sp>
    </p:spTree>
    <p:extLst>
      <p:ext uri="{BB962C8B-B14F-4D97-AF65-F5344CB8AC3E}">
        <p14:creationId xmlns:p14="http://schemas.microsoft.com/office/powerpoint/2010/main" val="77857607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4894240" y="2718991"/>
            <a:ext cx="1225015"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02</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53" name="文本框 52"/>
          <p:cNvSpPr txBox="1"/>
          <p:nvPr/>
        </p:nvSpPr>
        <p:spPr>
          <a:xfrm>
            <a:off x="6615108" y="3365282"/>
            <a:ext cx="4493538" cy="830997"/>
          </a:xfrm>
          <a:prstGeom prst="rect">
            <a:avLst/>
          </a:prstGeom>
          <a:noFill/>
        </p:spPr>
        <p:txBody>
          <a:bodyPr wrap="none" rtlCol="0">
            <a:spAutoFit/>
            <a:scene3d>
              <a:camera prst="orthographicFront"/>
              <a:lightRig rig="threePt" dir="t"/>
            </a:scene3d>
            <a:sp3d contourW="12700"/>
          </a:bodyPr>
          <a:lstStyle/>
          <a:p>
            <a:pPr lvl="0" defTabSz="914400">
              <a:defRPr/>
            </a:pPr>
            <a:r>
              <a:rPr lang="zh-TW" altLang="en-US" sz="4800" b="1" dirty="0" smtClean="0">
                <a:solidFill>
                  <a:schemeClr val="bg1"/>
                </a:solidFill>
                <a:latin typeface="+mj-ea"/>
                <a:ea typeface="+mj-ea"/>
                <a:cs typeface="经典综艺体简" panose="02010609000101010101" pitchFamily="49" charset="-122"/>
              </a:rPr>
              <a:t>數位作品及發現</a:t>
            </a:r>
            <a:endParaRPr lang="zh-CN" altLang="en-US" sz="4800" b="1" dirty="0">
              <a:solidFill>
                <a:schemeClr val="bg1"/>
              </a:solidFill>
              <a:latin typeface="+mj-ea"/>
              <a:ea typeface="+mj-ea"/>
              <a:cs typeface="经典综艺体简" panose="02010609000101010101" pitchFamily="49" charset="-122"/>
            </a:endParaRPr>
          </a:p>
        </p:txBody>
      </p:sp>
    </p:spTree>
    <p:extLst>
      <p:ext uri="{BB962C8B-B14F-4D97-AF65-F5344CB8AC3E}">
        <p14:creationId xmlns:p14="http://schemas.microsoft.com/office/powerpoint/2010/main" val="200176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文本框 30"/>
          <p:cNvSpPr txBox="1"/>
          <p:nvPr/>
        </p:nvSpPr>
        <p:spPr>
          <a:xfrm>
            <a:off x="287796" y="723900"/>
            <a:ext cx="7160935" cy="584775"/>
          </a:xfrm>
          <a:prstGeom prst="rect">
            <a:avLst/>
          </a:prstGeom>
          <a:noFill/>
        </p:spPr>
        <p:txBody>
          <a:bodyPr wrap="none" rtlCol="0">
            <a:spAutoFit/>
            <a:scene3d>
              <a:camera prst="orthographicFront"/>
              <a:lightRig rig="threePt" dir="t"/>
            </a:scene3d>
            <a:sp3d contourW="12700"/>
          </a:bodyPr>
          <a:lstStyle/>
          <a:p>
            <a:r>
              <a:rPr lang="zh-TW" altLang="en-US" sz="3200" b="1" dirty="0">
                <a:solidFill>
                  <a:schemeClr val="tx2"/>
                </a:solidFill>
                <a:latin typeface="Century Gothic" panose="020B0502020202020204" pitchFamily="34" charset="0"/>
                <a:ea typeface="+mj-ea"/>
              </a:rPr>
              <a:t>總體發文</a:t>
            </a:r>
            <a:r>
              <a:rPr lang="zh-TW" altLang="en-US" sz="3200" b="1" dirty="0" smtClean="0">
                <a:solidFill>
                  <a:schemeClr val="tx2"/>
                </a:solidFill>
                <a:latin typeface="Century Gothic" panose="020B0502020202020204" pitchFamily="34" charset="0"/>
                <a:ea typeface="+mj-ea"/>
              </a:rPr>
              <a:t>量趨</a:t>
            </a:r>
            <a:r>
              <a:rPr lang="zh-TW" altLang="en-US" sz="3200" b="1" dirty="0" smtClean="0">
                <a:solidFill>
                  <a:schemeClr val="tx2"/>
                </a:solidFill>
                <a:latin typeface="Century Gothic" panose="020B0502020202020204" pitchFamily="34" charset="0"/>
                <a:ea typeface="+mj-ea"/>
              </a:rPr>
              <a:t>勢－既互動圖表功能介紹</a:t>
            </a:r>
            <a:endParaRPr lang="zh-CN" altLang="en-US" sz="3200" b="1" dirty="0">
              <a:solidFill>
                <a:schemeClr val="tx2"/>
              </a:solidFill>
              <a:latin typeface="Century Gothic" panose="020B0502020202020204" pitchFamily="34" charset="0"/>
              <a:ea typeface="+mj-ea"/>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711" y="1490552"/>
            <a:ext cx="6886575" cy="4591050"/>
          </a:xfrm>
          <a:prstGeom prst="rect">
            <a:avLst/>
          </a:prstGeom>
        </p:spPr>
      </p:pic>
      <p:sp>
        <p:nvSpPr>
          <p:cNvPr id="16" name="文本框 30"/>
          <p:cNvSpPr txBox="1"/>
          <p:nvPr/>
        </p:nvSpPr>
        <p:spPr>
          <a:xfrm>
            <a:off x="7107852" y="6063390"/>
            <a:ext cx="2196435"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rgbClr val="C00000"/>
                </a:solidFill>
                <a:latin typeface="Century Gothic" panose="020B0502020202020204" pitchFamily="34" charset="0"/>
                <a:ea typeface="+mj-ea"/>
              </a:rPr>
              <a:t>點擊</a:t>
            </a:r>
            <a:r>
              <a:rPr lang="en-US" altLang="zh-TW" sz="1600" b="1" dirty="0">
                <a:solidFill>
                  <a:srgbClr val="C00000"/>
                </a:solidFill>
                <a:latin typeface="Century Gothic" panose="020B0502020202020204" pitchFamily="34" charset="0"/>
                <a:ea typeface="+mj-ea"/>
              </a:rPr>
              <a:t>Play</a:t>
            </a:r>
            <a:r>
              <a:rPr lang="zh-TW" altLang="en-US" sz="1600" b="1" dirty="0" smtClean="0">
                <a:solidFill>
                  <a:srgbClr val="C00000"/>
                </a:solidFill>
                <a:latin typeface="Century Gothic" panose="020B0502020202020204" pitchFamily="34" charset="0"/>
                <a:ea typeface="+mj-ea"/>
              </a:rPr>
              <a:t>鍵觸發動畫↑</a:t>
            </a:r>
            <a:endParaRPr lang="zh-CN" altLang="en-US" sz="1600" b="1" dirty="0">
              <a:solidFill>
                <a:srgbClr val="C00000"/>
              </a:solidFill>
              <a:latin typeface="Century Gothic" panose="020B0502020202020204" pitchFamily="34" charset="0"/>
              <a:ea typeface="+mj-ea"/>
            </a:endParaRPr>
          </a:p>
        </p:txBody>
      </p:sp>
      <p:sp>
        <p:nvSpPr>
          <p:cNvPr id="21" name="文本框 30"/>
          <p:cNvSpPr txBox="1"/>
          <p:nvPr/>
        </p:nvSpPr>
        <p:spPr>
          <a:xfrm>
            <a:off x="566714" y="3016012"/>
            <a:ext cx="2031325" cy="584775"/>
          </a:xfrm>
          <a:prstGeom prst="rect">
            <a:avLst/>
          </a:prstGeom>
          <a:noFill/>
        </p:spPr>
        <p:txBody>
          <a:bodyPr wrap="none" rtlCol="0">
            <a:spAutoFit/>
            <a:scene3d>
              <a:camera prst="orthographicFront"/>
              <a:lightRig rig="threePt" dir="t"/>
            </a:scene3d>
            <a:sp3d contourW="12700"/>
          </a:bodyPr>
          <a:lstStyle/>
          <a:p>
            <a:r>
              <a:rPr lang="zh-TW" altLang="en-US" sz="1600" b="1" dirty="0">
                <a:solidFill>
                  <a:srgbClr val="C00000"/>
                </a:solidFill>
                <a:latin typeface="Century Gothic" panose="020B0502020202020204" pitchFamily="34" charset="0"/>
                <a:ea typeface="+mj-ea"/>
              </a:rPr>
              <a:t>折線圖</a:t>
            </a:r>
            <a:r>
              <a:rPr lang="zh-TW" altLang="en-US" sz="1600" b="1" dirty="0" smtClean="0">
                <a:solidFill>
                  <a:srgbClr val="C00000"/>
                </a:solidFill>
                <a:latin typeface="Century Gothic" panose="020B0502020202020204" pitchFamily="34" charset="0"/>
                <a:ea typeface="+mj-ea"/>
              </a:rPr>
              <a:t>顯示當月</a:t>
            </a:r>
            <a:endParaRPr lang="en-US" altLang="zh-TW" sz="1600" b="1" dirty="0" smtClean="0">
              <a:solidFill>
                <a:srgbClr val="C00000"/>
              </a:solidFill>
              <a:latin typeface="Century Gothic" panose="020B0502020202020204" pitchFamily="34" charset="0"/>
              <a:ea typeface="+mj-ea"/>
            </a:endParaRPr>
          </a:p>
          <a:p>
            <a:r>
              <a:rPr lang="zh-TW" altLang="en-US" sz="1600" b="1" dirty="0" smtClean="0">
                <a:solidFill>
                  <a:srgbClr val="C00000"/>
                </a:solidFill>
                <a:latin typeface="Century Gothic" panose="020B0502020202020204" pitchFamily="34" charset="0"/>
                <a:ea typeface="+mj-ea"/>
              </a:rPr>
              <a:t>棒球板總發文量</a:t>
            </a:r>
            <a:r>
              <a:rPr lang="zh-TW" altLang="en-US" sz="1600" b="1" dirty="0" smtClean="0">
                <a:solidFill>
                  <a:srgbClr val="C00000"/>
                </a:solidFill>
                <a:latin typeface="Century Gothic" panose="020B0502020202020204" pitchFamily="34" charset="0"/>
                <a:ea typeface="+mj-ea"/>
              </a:rPr>
              <a:t>　→</a:t>
            </a:r>
            <a:endParaRPr lang="zh-CN" altLang="en-US" sz="1600" b="1" dirty="0">
              <a:solidFill>
                <a:srgbClr val="C00000"/>
              </a:solidFill>
              <a:latin typeface="Century Gothic" panose="020B0502020202020204" pitchFamily="34" charset="0"/>
              <a:ea typeface="+mj-ea"/>
            </a:endParaRPr>
          </a:p>
        </p:txBody>
      </p:sp>
    </p:spTree>
    <p:extLst>
      <p:ext uri="{BB962C8B-B14F-4D97-AF65-F5344CB8AC3E}">
        <p14:creationId xmlns:p14="http://schemas.microsoft.com/office/powerpoint/2010/main" val="3204539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712" y="1432240"/>
            <a:ext cx="6886575" cy="4591050"/>
          </a:xfrm>
          <a:prstGeom prst="rect">
            <a:avLst/>
          </a:prstGeom>
        </p:spPr>
      </p:pic>
      <p:sp>
        <p:nvSpPr>
          <p:cNvPr id="13" name="文本框 30"/>
          <p:cNvSpPr txBox="1"/>
          <p:nvPr/>
        </p:nvSpPr>
        <p:spPr>
          <a:xfrm>
            <a:off x="287796" y="723900"/>
            <a:ext cx="7160935" cy="584775"/>
          </a:xfrm>
          <a:prstGeom prst="rect">
            <a:avLst/>
          </a:prstGeom>
          <a:noFill/>
        </p:spPr>
        <p:txBody>
          <a:bodyPr wrap="none" rtlCol="0">
            <a:spAutoFit/>
            <a:scene3d>
              <a:camera prst="orthographicFront"/>
              <a:lightRig rig="threePt" dir="t"/>
            </a:scene3d>
            <a:sp3d contourW="12700"/>
          </a:bodyPr>
          <a:lstStyle/>
          <a:p>
            <a:r>
              <a:rPr lang="zh-TW" altLang="en-US" sz="3200" b="1" dirty="0">
                <a:solidFill>
                  <a:schemeClr val="tx2"/>
                </a:solidFill>
                <a:latin typeface="Century Gothic" panose="020B0502020202020204" pitchFamily="34" charset="0"/>
                <a:ea typeface="+mj-ea"/>
              </a:rPr>
              <a:t>總體發文</a:t>
            </a:r>
            <a:r>
              <a:rPr lang="zh-TW" altLang="en-US" sz="3200" b="1" dirty="0" smtClean="0">
                <a:solidFill>
                  <a:schemeClr val="tx2"/>
                </a:solidFill>
                <a:latin typeface="Century Gothic" panose="020B0502020202020204" pitchFamily="34" charset="0"/>
                <a:ea typeface="+mj-ea"/>
              </a:rPr>
              <a:t>量趨</a:t>
            </a:r>
            <a:r>
              <a:rPr lang="zh-TW" altLang="en-US" sz="3200" b="1" dirty="0" smtClean="0">
                <a:solidFill>
                  <a:schemeClr val="tx2"/>
                </a:solidFill>
                <a:latin typeface="Century Gothic" panose="020B0502020202020204" pitchFamily="34" charset="0"/>
                <a:ea typeface="+mj-ea"/>
              </a:rPr>
              <a:t>勢－</a:t>
            </a:r>
            <a:r>
              <a:rPr lang="zh-TW" altLang="en-US" sz="3200" b="1" dirty="0" smtClean="0">
                <a:solidFill>
                  <a:schemeClr val="tx2"/>
                </a:solidFill>
                <a:latin typeface="Century Gothic" panose="020B0502020202020204" pitchFamily="34" charset="0"/>
              </a:rPr>
              <a:t>既</a:t>
            </a:r>
            <a:r>
              <a:rPr lang="zh-TW" altLang="en-US" sz="3200" b="1" dirty="0">
                <a:solidFill>
                  <a:schemeClr val="tx2"/>
                </a:solidFill>
                <a:latin typeface="Century Gothic" panose="020B0502020202020204" pitchFamily="34" charset="0"/>
              </a:rPr>
              <a:t>互動圖表功能介紹</a:t>
            </a:r>
            <a:endParaRPr lang="zh-CN" altLang="en-US" sz="3200" b="1" dirty="0">
              <a:solidFill>
                <a:schemeClr val="tx2"/>
              </a:solidFill>
              <a:latin typeface="Century Gothic" panose="020B0502020202020204" pitchFamily="34" charset="0"/>
            </a:endParaRPr>
          </a:p>
        </p:txBody>
      </p:sp>
      <p:sp>
        <p:nvSpPr>
          <p:cNvPr id="16" name="文本框 30"/>
          <p:cNvSpPr txBox="1"/>
          <p:nvPr/>
        </p:nvSpPr>
        <p:spPr>
          <a:xfrm>
            <a:off x="207498" y="3613850"/>
            <a:ext cx="2646878" cy="584775"/>
          </a:xfrm>
          <a:prstGeom prst="rect">
            <a:avLst/>
          </a:prstGeom>
          <a:noFill/>
        </p:spPr>
        <p:txBody>
          <a:bodyPr wrap="none" rtlCol="0">
            <a:spAutoFit/>
            <a:scene3d>
              <a:camera prst="orthographicFront"/>
              <a:lightRig rig="threePt" dir="t"/>
            </a:scene3d>
            <a:sp3d contourW="12700"/>
          </a:bodyPr>
          <a:lstStyle/>
          <a:p>
            <a:r>
              <a:rPr lang="en-US" altLang="zh-TW" sz="1600" b="1" dirty="0" smtClean="0">
                <a:solidFill>
                  <a:srgbClr val="C00000"/>
                </a:solidFill>
                <a:latin typeface="Century Gothic" panose="020B0502020202020204" pitchFamily="34" charset="0"/>
                <a:ea typeface="+mj-ea"/>
              </a:rPr>
              <a:t>Bar</a:t>
            </a:r>
            <a:r>
              <a:rPr lang="zh-TW" altLang="en-US" sz="1600" b="1" dirty="0" smtClean="0">
                <a:solidFill>
                  <a:srgbClr val="C00000"/>
                </a:solidFill>
                <a:latin typeface="Century Gothic" panose="020B0502020202020204" pitchFamily="34" charset="0"/>
                <a:ea typeface="+mj-ea"/>
              </a:rPr>
              <a:t> </a:t>
            </a:r>
            <a:r>
              <a:rPr lang="en-US" altLang="zh-TW" sz="1600" b="1" dirty="0" smtClean="0">
                <a:solidFill>
                  <a:srgbClr val="C00000"/>
                </a:solidFill>
                <a:latin typeface="Century Gothic" panose="020B0502020202020204" pitchFamily="34" charset="0"/>
                <a:ea typeface="+mj-ea"/>
              </a:rPr>
              <a:t>Plot</a:t>
            </a:r>
            <a:r>
              <a:rPr lang="zh-TW" altLang="en-US" sz="1600" b="1" dirty="0" smtClean="0">
                <a:solidFill>
                  <a:srgbClr val="C00000"/>
                </a:solidFill>
                <a:latin typeface="Century Gothic" panose="020B0502020202020204" pitchFamily="34" charset="0"/>
                <a:ea typeface="+mj-ea"/>
              </a:rPr>
              <a:t>顯示當日日期</a:t>
            </a:r>
            <a:endParaRPr lang="en-US" altLang="zh-TW" sz="1600" b="1" dirty="0" smtClean="0">
              <a:solidFill>
                <a:srgbClr val="C00000"/>
              </a:solidFill>
              <a:latin typeface="Century Gothic" panose="020B0502020202020204" pitchFamily="34" charset="0"/>
              <a:ea typeface="+mj-ea"/>
            </a:endParaRPr>
          </a:p>
          <a:p>
            <a:r>
              <a:rPr lang="zh-TW" altLang="en-US" sz="1600" b="1" dirty="0" smtClean="0">
                <a:solidFill>
                  <a:srgbClr val="C00000"/>
                </a:solidFill>
                <a:latin typeface="Century Gothic" panose="020B0502020202020204" pitchFamily="34" charset="0"/>
                <a:ea typeface="+mj-ea"/>
              </a:rPr>
              <a:t>及當天棒球板發文量　　→</a:t>
            </a:r>
            <a:endParaRPr lang="zh-CN" altLang="en-US" sz="1600" b="1" dirty="0">
              <a:solidFill>
                <a:srgbClr val="C00000"/>
              </a:solidFill>
              <a:latin typeface="Century Gothic" panose="020B0502020202020204" pitchFamily="34" charset="0"/>
              <a:ea typeface="+mj-ea"/>
            </a:endParaRPr>
          </a:p>
        </p:txBody>
      </p:sp>
      <p:sp>
        <p:nvSpPr>
          <p:cNvPr id="21" name="文本框 30"/>
          <p:cNvSpPr txBox="1"/>
          <p:nvPr/>
        </p:nvSpPr>
        <p:spPr>
          <a:xfrm>
            <a:off x="566714" y="1811175"/>
            <a:ext cx="2236510" cy="584775"/>
          </a:xfrm>
          <a:prstGeom prst="rect">
            <a:avLst/>
          </a:prstGeom>
          <a:noFill/>
        </p:spPr>
        <p:txBody>
          <a:bodyPr wrap="none" rtlCol="0">
            <a:spAutoFit/>
            <a:scene3d>
              <a:camera prst="orthographicFront"/>
              <a:lightRig rig="threePt" dir="t"/>
            </a:scene3d>
            <a:sp3d contourW="12700"/>
          </a:bodyPr>
          <a:lstStyle/>
          <a:p>
            <a:r>
              <a:rPr lang="zh-TW" altLang="en-US" sz="1600" b="1" dirty="0">
                <a:solidFill>
                  <a:srgbClr val="C00000"/>
                </a:solidFill>
                <a:latin typeface="Century Gothic" panose="020B0502020202020204" pitchFamily="34" charset="0"/>
                <a:ea typeface="+mj-ea"/>
              </a:rPr>
              <a:t>藍</a:t>
            </a:r>
            <a:r>
              <a:rPr lang="zh-TW" altLang="en-US" sz="1600" b="1" dirty="0" smtClean="0">
                <a:solidFill>
                  <a:srgbClr val="C00000"/>
                </a:solidFill>
                <a:latin typeface="Century Gothic" panose="020B0502020202020204" pitchFamily="34" charset="0"/>
                <a:ea typeface="+mj-ea"/>
              </a:rPr>
              <a:t>點代表該日期</a:t>
            </a:r>
            <a:endParaRPr lang="en-US" altLang="zh-TW" sz="1600" b="1" dirty="0" smtClean="0">
              <a:solidFill>
                <a:srgbClr val="C00000"/>
              </a:solidFill>
              <a:latin typeface="Century Gothic" panose="020B0502020202020204" pitchFamily="34" charset="0"/>
              <a:ea typeface="+mj-ea"/>
            </a:endParaRPr>
          </a:p>
          <a:p>
            <a:r>
              <a:rPr lang="zh-TW" altLang="en-US" sz="1600" b="1" dirty="0" smtClean="0">
                <a:solidFill>
                  <a:srgbClr val="C00000"/>
                </a:solidFill>
                <a:latin typeface="Century Gothic" panose="020B0502020202020204" pitchFamily="34" charset="0"/>
                <a:ea typeface="+mj-ea"/>
              </a:rPr>
              <a:t>發生之</a:t>
            </a:r>
            <a:r>
              <a:rPr lang="zh-TW" altLang="en-US" sz="1600" b="1" dirty="0">
                <a:solidFill>
                  <a:srgbClr val="C00000"/>
                </a:solidFill>
                <a:latin typeface="Century Gothic" panose="020B0502020202020204" pitchFamily="34" charset="0"/>
                <a:ea typeface="+mj-ea"/>
              </a:rPr>
              <a:t>重大事件</a:t>
            </a:r>
            <a:r>
              <a:rPr lang="zh-TW" altLang="en-US" sz="1600" b="1" dirty="0" smtClean="0">
                <a:solidFill>
                  <a:srgbClr val="C00000"/>
                </a:solidFill>
                <a:latin typeface="Century Gothic" panose="020B0502020202020204" pitchFamily="34" charset="0"/>
                <a:ea typeface="+mj-ea"/>
              </a:rPr>
              <a:t>　　→</a:t>
            </a:r>
            <a:endParaRPr lang="zh-CN" altLang="en-US" sz="1600" b="1" dirty="0">
              <a:solidFill>
                <a:srgbClr val="C00000"/>
              </a:solidFill>
              <a:latin typeface="Century Gothic" panose="020B0502020202020204" pitchFamily="34" charset="0"/>
              <a:ea typeface="+mj-ea"/>
            </a:endParaRPr>
          </a:p>
        </p:txBody>
      </p:sp>
      <p:sp>
        <p:nvSpPr>
          <p:cNvPr id="22" name="文本框 30"/>
          <p:cNvSpPr txBox="1"/>
          <p:nvPr/>
        </p:nvSpPr>
        <p:spPr>
          <a:xfrm>
            <a:off x="3349103" y="6140856"/>
            <a:ext cx="4233851"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rgbClr val="C00000"/>
                </a:solidFill>
                <a:latin typeface="Century Gothic" panose="020B0502020202020204" pitchFamily="34" charset="0"/>
                <a:ea typeface="+mj-ea"/>
              </a:rPr>
              <a:t>且</a:t>
            </a:r>
            <a:r>
              <a:rPr lang="zh-TW" altLang="en-US" sz="1600" b="1" dirty="0" smtClean="0">
                <a:solidFill>
                  <a:srgbClr val="C00000"/>
                </a:solidFill>
                <a:latin typeface="Century Gothic" panose="020B0502020202020204" pitchFamily="34" charset="0"/>
                <a:ea typeface="+mj-ea"/>
              </a:rPr>
              <a:t>得</a:t>
            </a:r>
            <a:r>
              <a:rPr lang="zh-TW" altLang="en-US" sz="1600" b="1" dirty="0">
                <a:solidFill>
                  <a:srgbClr val="C00000"/>
                </a:solidFill>
                <a:latin typeface="Century Gothic" panose="020B0502020202020204" pitchFamily="34" charset="0"/>
                <a:ea typeface="+mj-ea"/>
              </a:rPr>
              <a:t>以拖動時間軸，選取</a:t>
            </a:r>
            <a:r>
              <a:rPr lang="zh-TW" altLang="en-US" sz="1600" b="1" dirty="0" smtClean="0">
                <a:solidFill>
                  <a:srgbClr val="C00000"/>
                </a:solidFill>
                <a:latin typeface="Century Gothic" panose="020B0502020202020204" pitchFamily="34" charset="0"/>
                <a:ea typeface="+mj-ea"/>
              </a:rPr>
              <a:t>欲觀查的區間　　↑</a:t>
            </a:r>
            <a:endParaRPr lang="zh-CN" altLang="en-US" sz="1600" b="1" dirty="0">
              <a:solidFill>
                <a:srgbClr val="C00000"/>
              </a:solidFill>
              <a:latin typeface="Century Gothic" panose="020B0502020202020204" pitchFamily="34" charset="0"/>
              <a:ea typeface="+mj-ea"/>
            </a:endParaRPr>
          </a:p>
        </p:txBody>
      </p:sp>
    </p:spTree>
    <p:extLst>
      <p:ext uri="{BB962C8B-B14F-4D97-AF65-F5344CB8AC3E}">
        <p14:creationId xmlns:p14="http://schemas.microsoft.com/office/powerpoint/2010/main" val="1964310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837" y="773092"/>
            <a:ext cx="9304163" cy="6027681"/>
          </a:xfrm>
          <a:prstGeom prst="rect">
            <a:avLst/>
          </a:prstGeom>
        </p:spPr>
      </p:pic>
      <p:sp>
        <p:nvSpPr>
          <p:cNvPr id="38" name="文本框 30"/>
          <p:cNvSpPr txBox="1"/>
          <p:nvPr/>
        </p:nvSpPr>
        <p:spPr>
          <a:xfrm>
            <a:off x="275299" y="723900"/>
            <a:ext cx="3057248" cy="584775"/>
          </a:xfrm>
          <a:prstGeom prst="rect">
            <a:avLst/>
          </a:prstGeom>
          <a:noFill/>
        </p:spPr>
        <p:txBody>
          <a:bodyPr wrap="none" rtlCol="0">
            <a:spAutoFit/>
            <a:scene3d>
              <a:camera prst="orthographicFront"/>
              <a:lightRig rig="threePt" dir="t"/>
            </a:scene3d>
            <a:sp3d contourW="12700"/>
          </a:bodyPr>
          <a:lstStyle/>
          <a:p>
            <a:pPr algn="ctr"/>
            <a:r>
              <a:rPr lang="zh-TW" altLang="en-US" sz="3200" b="1" dirty="0">
                <a:solidFill>
                  <a:schemeClr val="tx2"/>
                </a:solidFill>
                <a:latin typeface="Century Gothic" panose="020B0502020202020204" pitchFamily="34" charset="0"/>
                <a:ea typeface="+mj-ea"/>
              </a:rPr>
              <a:t>總體發文</a:t>
            </a:r>
            <a:r>
              <a:rPr lang="zh-TW" altLang="en-US" sz="3200" b="1" dirty="0" smtClean="0">
                <a:solidFill>
                  <a:schemeClr val="tx2"/>
                </a:solidFill>
                <a:latin typeface="Century Gothic" panose="020B0502020202020204" pitchFamily="34" charset="0"/>
                <a:ea typeface="+mj-ea"/>
              </a:rPr>
              <a:t>量趨勢</a:t>
            </a:r>
            <a:endParaRPr lang="zh-CN" altLang="en-US" sz="3200" b="1" dirty="0">
              <a:solidFill>
                <a:schemeClr val="tx2"/>
              </a:solidFill>
              <a:latin typeface="Century Gothic" panose="020B0502020202020204" pitchFamily="34" charset="0"/>
              <a:ea typeface="+mj-ea"/>
            </a:endParaRPr>
          </a:p>
        </p:txBody>
      </p:sp>
      <p:sp>
        <p:nvSpPr>
          <p:cNvPr id="14" name="任意多边形 13"/>
          <p:cNvSpPr/>
          <p:nvPr/>
        </p:nvSpPr>
        <p:spPr>
          <a:xfrm>
            <a:off x="-134021" y="2"/>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矩形圖說文字 6"/>
          <p:cNvSpPr/>
          <p:nvPr/>
        </p:nvSpPr>
        <p:spPr>
          <a:xfrm>
            <a:off x="2373077" y="2134476"/>
            <a:ext cx="1669799" cy="486503"/>
          </a:xfrm>
          <a:prstGeom prst="wedgeRectCallout">
            <a:avLst>
              <a:gd name="adj1" fmla="val 55807"/>
              <a:gd name="adj2" fmla="val 7819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2017</a:t>
            </a:r>
            <a:r>
              <a:rPr lang="zh-TW" altLang="en-US" sz="1100" dirty="0">
                <a:solidFill>
                  <a:schemeClr val="tx1"/>
                </a:solidFill>
              </a:rPr>
              <a:t>中職日職對抗賽</a:t>
            </a:r>
            <a:endParaRPr lang="en-US" altLang="zh-TW" sz="1100" dirty="0">
              <a:solidFill>
                <a:schemeClr val="tx1"/>
              </a:solidFill>
            </a:endParaRPr>
          </a:p>
          <a:p>
            <a:pPr algn="ctr"/>
            <a:r>
              <a:rPr lang="zh-TW" altLang="en-US" sz="1100" dirty="0">
                <a:solidFill>
                  <a:schemeClr val="tx1"/>
                </a:solidFill>
              </a:rPr>
              <a:t>王柏融砲轟則本昂大</a:t>
            </a:r>
          </a:p>
        </p:txBody>
      </p:sp>
      <p:sp>
        <p:nvSpPr>
          <p:cNvPr id="23" name="矩形圖說文字 22"/>
          <p:cNvSpPr/>
          <p:nvPr/>
        </p:nvSpPr>
        <p:spPr>
          <a:xfrm>
            <a:off x="2140309" y="1512270"/>
            <a:ext cx="1966405" cy="583585"/>
          </a:xfrm>
          <a:prstGeom prst="wedgeRectCallout">
            <a:avLst>
              <a:gd name="adj1" fmla="val 52712"/>
              <a:gd name="adj2" fmla="val 76332"/>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2017</a:t>
            </a:r>
            <a:r>
              <a:rPr lang="zh-TW" altLang="en-US" sz="1100" dirty="0">
                <a:solidFill>
                  <a:schemeClr val="tx1"/>
                </a:solidFill>
              </a:rPr>
              <a:t>世界棒球經典</a:t>
            </a:r>
            <a:r>
              <a:rPr lang="zh-TW" altLang="en-US" sz="1100" dirty="0" smtClean="0">
                <a:solidFill>
                  <a:schemeClr val="tx1"/>
                </a:solidFill>
              </a:rPr>
              <a:t>賽</a:t>
            </a:r>
            <a:endParaRPr lang="en-US" altLang="zh-TW" sz="1100" dirty="0" smtClean="0">
              <a:solidFill>
                <a:schemeClr val="tx1"/>
              </a:solidFill>
            </a:endParaRPr>
          </a:p>
          <a:p>
            <a:pPr algn="ctr"/>
            <a:r>
              <a:rPr lang="zh-TW" altLang="en-US" sz="1100" dirty="0" smtClean="0">
                <a:solidFill>
                  <a:schemeClr val="tx1"/>
                </a:solidFill>
              </a:rPr>
              <a:t>以色列</a:t>
            </a:r>
            <a:r>
              <a:rPr lang="en-US" altLang="zh-TW" sz="1100" dirty="0">
                <a:solidFill>
                  <a:schemeClr val="tx1"/>
                </a:solidFill>
              </a:rPr>
              <a:t>15</a:t>
            </a:r>
            <a:r>
              <a:rPr lang="zh-TW" altLang="en-US" sz="1100" dirty="0">
                <a:solidFill>
                  <a:schemeClr val="tx1"/>
                </a:solidFill>
              </a:rPr>
              <a:t>：</a:t>
            </a:r>
            <a:r>
              <a:rPr lang="en-US" altLang="zh-TW" sz="1100" dirty="0">
                <a:solidFill>
                  <a:schemeClr val="tx1"/>
                </a:solidFill>
              </a:rPr>
              <a:t>7</a:t>
            </a:r>
            <a:r>
              <a:rPr lang="zh-TW" altLang="en-US" sz="1100" dirty="0" smtClean="0">
                <a:solidFill>
                  <a:schemeClr val="tx1"/>
                </a:solidFill>
              </a:rPr>
              <a:t>台灣</a:t>
            </a:r>
            <a:endParaRPr lang="en-US" altLang="zh-TW" sz="1100" dirty="0">
              <a:solidFill>
                <a:schemeClr val="tx1"/>
              </a:solidFill>
            </a:endParaRPr>
          </a:p>
          <a:p>
            <a:pPr algn="ctr"/>
            <a:r>
              <a:rPr lang="zh-TW" altLang="en-US" sz="1100" dirty="0" smtClean="0">
                <a:solidFill>
                  <a:schemeClr val="tx1"/>
                </a:solidFill>
              </a:rPr>
              <a:t>誰</a:t>
            </a:r>
            <a:r>
              <a:rPr lang="zh-TW" altLang="en-US" sz="1100" dirty="0">
                <a:solidFill>
                  <a:schemeClr val="tx1"/>
                </a:solidFill>
              </a:rPr>
              <a:t>在一壘？砂鍋大的失誤</a:t>
            </a:r>
          </a:p>
        </p:txBody>
      </p:sp>
      <p:sp>
        <p:nvSpPr>
          <p:cNvPr id="24" name="矩形圖說文字 23"/>
          <p:cNvSpPr/>
          <p:nvPr/>
        </p:nvSpPr>
        <p:spPr>
          <a:xfrm>
            <a:off x="2734549" y="704808"/>
            <a:ext cx="1531965" cy="785813"/>
          </a:xfrm>
          <a:prstGeom prst="wedgeRectCallout">
            <a:avLst>
              <a:gd name="adj1" fmla="val 46568"/>
              <a:gd name="adj2" fmla="val 76681"/>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2017</a:t>
            </a:r>
            <a:r>
              <a:rPr lang="zh-TW" altLang="en-US" sz="1100" dirty="0">
                <a:solidFill>
                  <a:schemeClr val="tx1"/>
                </a:solidFill>
              </a:rPr>
              <a:t>世界棒球經典</a:t>
            </a:r>
            <a:r>
              <a:rPr lang="zh-TW" altLang="en-US" sz="1100" dirty="0" smtClean="0">
                <a:solidFill>
                  <a:schemeClr val="tx1"/>
                </a:solidFill>
              </a:rPr>
              <a:t>賽</a:t>
            </a:r>
            <a:endParaRPr lang="en-US" altLang="zh-TW" sz="1100" dirty="0" smtClean="0">
              <a:solidFill>
                <a:schemeClr val="tx1"/>
              </a:solidFill>
            </a:endParaRPr>
          </a:p>
          <a:p>
            <a:pPr algn="ctr"/>
            <a:r>
              <a:rPr lang="zh-TW" altLang="en-US" sz="1100" dirty="0" smtClean="0">
                <a:solidFill>
                  <a:schemeClr val="tx1"/>
                </a:solidFill>
              </a:rPr>
              <a:t>韓國</a:t>
            </a:r>
            <a:r>
              <a:rPr lang="en-US" altLang="zh-TW" sz="1100" dirty="0">
                <a:solidFill>
                  <a:schemeClr val="tx1"/>
                </a:solidFill>
              </a:rPr>
              <a:t>11</a:t>
            </a:r>
            <a:r>
              <a:rPr lang="zh-TW" altLang="en-US" sz="1100" dirty="0">
                <a:solidFill>
                  <a:schemeClr val="tx1"/>
                </a:solidFill>
              </a:rPr>
              <a:t>：</a:t>
            </a:r>
            <a:r>
              <a:rPr lang="en-US" altLang="zh-TW" sz="1100" dirty="0">
                <a:solidFill>
                  <a:schemeClr val="tx1"/>
                </a:solidFill>
              </a:rPr>
              <a:t>8</a:t>
            </a:r>
            <a:r>
              <a:rPr lang="zh-TW" altLang="en-US" sz="1100" dirty="0" smtClean="0">
                <a:solidFill>
                  <a:schemeClr val="tx1"/>
                </a:solidFill>
              </a:rPr>
              <a:t>台灣</a:t>
            </a:r>
            <a:endParaRPr lang="en-US" altLang="zh-TW" sz="1100" dirty="0">
              <a:solidFill>
                <a:schemeClr val="tx1"/>
              </a:solidFill>
            </a:endParaRPr>
          </a:p>
          <a:p>
            <a:pPr algn="ctr"/>
            <a:r>
              <a:rPr lang="zh-TW" altLang="en-US" sz="1100" dirty="0" smtClean="0">
                <a:solidFill>
                  <a:schemeClr val="tx1"/>
                </a:solidFill>
              </a:rPr>
              <a:t>陳</a:t>
            </a:r>
            <a:r>
              <a:rPr lang="zh-TW" altLang="en-US" sz="1100" dirty="0">
                <a:solidFill>
                  <a:schemeClr val="tx1"/>
                </a:solidFill>
              </a:rPr>
              <a:t>鴻文慘遭金泰均炮轟狙擊</a:t>
            </a:r>
          </a:p>
        </p:txBody>
      </p:sp>
      <p:sp>
        <p:nvSpPr>
          <p:cNvPr id="25" name="矩形圖說文字 24"/>
          <p:cNvSpPr/>
          <p:nvPr/>
        </p:nvSpPr>
        <p:spPr>
          <a:xfrm>
            <a:off x="2673359" y="3098423"/>
            <a:ext cx="1748033" cy="457199"/>
          </a:xfrm>
          <a:prstGeom prst="wedgeRectCallout">
            <a:avLst>
              <a:gd name="adj1" fmla="val 53207"/>
              <a:gd name="adj2" fmla="val -10329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中華</a:t>
            </a:r>
            <a:r>
              <a:rPr lang="zh-TW" altLang="en-US" sz="1100" dirty="0" smtClean="0">
                <a:solidFill>
                  <a:schemeClr val="tx1"/>
                </a:solidFill>
              </a:rPr>
              <a:t>職棒</a:t>
            </a:r>
            <a:endParaRPr lang="en-US" altLang="zh-TW" sz="1100" dirty="0">
              <a:solidFill>
                <a:schemeClr val="tx1"/>
              </a:solidFill>
            </a:endParaRPr>
          </a:p>
          <a:p>
            <a:pPr algn="ctr"/>
            <a:r>
              <a:rPr lang="zh-TW" altLang="en-US" sz="1100" dirty="0" smtClean="0">
                <a:solidFill>
                  <a:schemeClr val="tx1"/>
                </a:solidFill>
              </a:rPr>
              <a:t>林</a:t>
            </a:r>
            <a:r>
              <a:rPr lang="zh-TW" altLang="en-US" sz="1100" dirty="0">
                <a:solidFill>
                  <a:schemeClr val="tx1"/>
                </a:solidFill>
              </a:rPr>
              <a:t>哲</a:t>
            </a:r>
            <a:r>
              <a:rPr lang="zh-TW" altLang="en-US" sz="1100" dirty="0" smtClean="0">
                <a:solidFill>
                  <a:schemeClr val="tx1"/>
                </a:solidFill>
              </a:rPr>
              <a:t>瑄與</a:t>
            </a:r>
            <a:r>
              <a:rPr lang="zh-TW" altLang="en-US" sz="1100" dirty="0">
                <a:solidFill>
                  <a:schemeClr val="tx1"/>
                </a:solidFill>
              </a:rPr>
              <a:t>林益全內鬥爭議</a:t>
            </a:r>
          </a:p>
        </p:txBody>
      </p:sp>
      <p:sp>
        <p:nvSpPr>
          <p:cNvPr id="26" name="矩形圖說文字 25"/>
          <p:cNvSpPr/>
          <p:nvPr/>
        </p:nvSpPr>
        <p:spPr>
          <a:xfrm>
            <a:off x="4635870" y="2696092"/>
            <a:ext cx="1793980" cy="802774"/>
          </a:xfrm>
          <a:prstGeom prst="wedgeRectCallout">
            <a:avLst>
              <a:gd name="adj1" fmla="val -47589"/>
              <a:gd name="adj2" fmla="val -91246"/>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中華</a:t>
            </a:r>
            <a:r>
              <a:rPr lang="zh-TW" altLang="en-US" sz="1100" dirty="0" smtClean="0">
                <a:solidFill>
                  <a:schemeClr val="tx1"/>
                </a:solidFill>
              </a:rPr>
              <a:t>職棒</a:t>
            </a:r>
            <a:endParaRPr lang="en-US" altLang="zh-TW" sz="1100" dirty="0">
              <a:solidFill>
                <a:schemeClr val="tx1"/>
              </a:solidFill>
            </a:endParaRPr>
          </a:p>
          <a:p>
            <a:pPr algn="ctr"/>
            <a:r>
              <a:rPr lang="zh-TW" altLang="en-US" sz="1100" dirty="0" smtClean="0">
                <a:solidFill>
                  <a:schemeClr val="tx1"/>
                </a:solidFill>
              </a:rPr>
              <a:t>林</a:t>
            </a:r>
            <a:r>
              <a:rPr lang="zh-TW" altLang="en-US" sz="1100" dirty="0">
                <a:solidFill>
                  <a:schemeClr val="tx1"/>
                </a:solidFill>
              </a:rPr>
              <a:t>哲瑄與林益全內鬥爭議</a:t>
            </a:r>
            <a:r>
              <a:rPr lang="zh-TW" altLang="en-US" sz="1100" dirty="0" smtClean="0">
                <a:solidFill>
                  <a:schemeClr val="tx1"/>
                </a:solidFill>
              </a:rPr>
              <a:t>後續林宗男</a:t>
            </a:r>
            <a:r>
              <a:rPr lang="zh-TW" altLang="en-US" sz="1100" dirty="0">
                <a:solidFill>
                  <a:schemeClr val="tx1"/>
                </a:solidFill>
              </a:rPr>
              <a:t>老婆的臉書，到底神全做了什麼事？</a:t>
            </a:r>
          </a:p>
        </p:txBody>
      </p:sp>
      <p:sp>
        <p:nvSpPr>
          <p:cNvPr id="32" name="矩形圖說文字 31"/>
          <p:cNvSpPr/>
          <p:nvPr/>
        </p:nvSpPr>
        <p:spPr>
          <a:xfrm>
            <a:off x="4374839" y="1512270"/>
            <a:ext cx="1477321" cy="658575"/>
          </a:xfrm>
          <a:prstGeom prst="wedgeRectCallout">
            <a:avLst>
              <a:gd name="adj1" fmla="val 41596"/>
              <a:gd name="adj2" fmla="val 110620"/>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2017</a:t>
            </a:r>
            <a:r>
              <a:rPr lang="zh-TW" altLang="en-US" sz="1100" dirty="0">
                <a:solidFill>
                  <a:schemeClr val="tx1"/>
                </a:solidFill>
              </a:rPr>
              <a:t>世界</a:t>
            </a:r>
            <a:r>
              <a:rPr lang="zh-TW" altLang="en-US" sz="1100" dirty="0" smtClean="0">
                <a:solidFill>
                  <a:schemeClr val="tx1"/>
                </a:solidFill>
              </a:rPr>
              <a:t>大學運動會</a:t>
            </a:r>
            <a:endParaRPr lang="en-US" altLang="zh-TW" sz="1100" dirty="0" smtClean="0">
              <a:solidFill>
                <a:schemeClr val="tx1"/>
              </a:solidFill>
            </a:endParaRPr>
          </a:p>
          <a:p>
            <a:pPr algn="ctr"/>
            <a:r>
              <a:rPr lang="zh-TW" altLang="en-US" sz="1100" dirty="0" smtClean="0">
                <a:solidFill>
                  <a:schemeClr val="tx1"/>
                </a:solidFill>
              </a:rPr>
              <a:t>台灣</a:t>
            </a:r>
            <a:r>
              <a:rPr lang="en-US" altLang="zh-TW" sz="1100" dirty="0">
                <a:solidFill>
                  <a:schemeClr val="tx1"/>
                </a:solidFill>
              </a:rPr>
              <a:t>3:4</a:t>
            </a:r>
            <a:r>
              <a:rPr lang="zh-TW" altLang="en-US" sz="1100" dirty="0" smtClean="0">
                <a:solidFill>
                  <a:schemeClr val="tx1"/>
                </a:solidFill>
              </a:rPr>
              <a:t>法國</a:t>
            </a:r>
            <a:endParaRPr lang="en-US" altLang="zh-TW" sz="1100" dirty="0">
              <a:solidFill>
                <a:schemeClr val="tx1"/>
              </a:solidFill>
            </a:endParaRPr>
          </a:p>
          <a:p>
            <a:pPr algn="ctr"/>
            <a:r>
              <a:rPr lang="zh-TW" altLang="en-US" sz="1100" dirty="0" smtClean="0">
                <a:solidFill>
                  <a:schemeClr val="tx1"/>
                </a:solidFill>
              </a:rPr>
              <a:t>王正</a:t>
            </a:r>
            <a:r>
              <a:rPr lang="zh-TW" altLang="en-US" sz="1100" dirty="0">
                <a:solidFill>
                  <a:schemeClr val="tx1"/>
                </a:solidFill>
              </a:rPr>
              <a:t>棠再見失誤</a:t>
            </a:r>
          </a:p>
        </p:txBody>
      </p:sp>
      <p:sp>
        <p:nvSpPr>
          <p:cNvPr id="33" name="矩形圖說文字 32"/>
          <p:cNvSpPr/>
          <p:nvPr/>
        </p:nvSpPr>
        <p:spPr>
          <a:xfrm>
            <a:off x="4188392" y="609309"/>
            <a:ext cx="1663768" cy="633109"/>
          </a:xfrm>
          <a:prstGeom prst="wedgeRectCallout">
            <a:avLst>
              <a:gd name="adj1" fmla="val 44311"/>
              <a:gd name="adj2" fmla="val 64240"/>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2017</a:t>
            </a:r>
            <a:r>
              <a:rPr lang="zh-TW" altLang="en-US" sz="1100" dirty="0">
                <a:solidFill>
                  <a:schemeClr val="tx1"/>
                </a:solidFill>
              </a:rPr>
              <a:t>世界大學</a:t>
            </a:r>
            <a:r>
              <a:rPr lang="zh-TW" altLang="en-US" sz="1100" dirty="0" smtClean="0">
                <a:solidFill>
                  <a:schemeClr val="tx1"/>
                </a:solidFill>
              </a:rPr>
              <a:t>運動會</a:t>
            </a:r>
            <a:endParaRPr lang="en-US" altLang="zh-TW" sz="1100" dirty="0" smtClean="0">
              <a:solidFill>
                <a:schemeClr val="tx1"/>
              </a:solidFill>
            </a:endParaRPr>
          </a:p>
          <a:p>
            <a:pPr algn="ctr"/>
            <a:r>
              <a:rPr lang="zh-TW" altLang="en-US" sz="1100" dirty="0" smtClean="0">
                <a:solidFill>
                  <a:schemeClr val="tx1"/>
                </a:solidFill>
              </a:rPr>
              <a:t>韓國</a:t>
            </a:r>
            <a:r>
              <a:rPr lang="en-US" altLang="zh-TW" sz="1100" dirty="0">
                <a:solidFill>
                  <a:schemeClr val="tx1"/>
                </a:solidFill>
              </a:rPr>
              <a:t>6:3</a:t>
            </a:r>
            <a:r>
              <a:rPr lang="zh-TW" altLang="en-US" sz="1100" dirty="0" smtClean="0">
                <a:solidFill>
                  <a:schemeClr val="tx1"/>
                </a:solidFill>
              </a:rPr>
              <a:t>台灣</a:t>
            </a:r>
            <a:endParaRPr lang="en-US" altLang="zh-TW" sz="1100" dirty="0">
              <a:solidFill>
                <a:schemeClr val="tx1"/>
              </a:solidFill>
            </a:endParaRPr>
          </a:p>
          <a:p>
            <a:pPr algn="ctr"/>
            <a:r>
              <a:rPr lang="zh-TW" altLang="en-US" sz="1100" dirty="0" smtClean="0">
                <a:solidFill>
                  <a:schemeClr val="tx1"/>
                </a:solidFill>
              </a:rPr>
              <a:t>陳</a:t>
            </a:r>
            <a:r>
              <a:rPr lang="zh-TW" altLang="en-US" sz="1100" dirty="0">
                <a:solidFill>
                  <a:schemeClr val="tx1"/>
                </a:solidFill>
              </a:rPr>
              <a:t>重廷在三壘</a:t>
            </a:r>
            <a:r>
              <a:rPr lang="zh-TW" altLang="en-US" sz="1100" dirty="0" smtClean="0">
                <a:solidFill>
                  <a:schemeClr val="tx1"/>
                </a:solidFill>
              </a:rPr>
              <a:t>遭</a:t>
            </a:r>
            <a:endParaRPr lang="en-US" altLang="zh-TW" sz="1100" dirty="0" smtClean="0">
              <a:solidFill>
                <a:schemeClr val="tx1"/>
              </a:solidFill>
            </a:endParaRPr>
          </a:p>
          <a:p>
            <a:pPr algn="ctr"/>
            <a:r>
              <a:rPr lang="zh-TW" altLang="en-US" sz="1100" dirty="0" smtClean="0">
                <a:solidFill>
                  <a:schemeClr val="tx1"/>
                </a:solidFill>
              </a:rPr>
              <a:t>韓國</a:t>
            </a:r>
            <a:r>
              <a:rPr lang="zh-TW" altLang="en-US" sz="1100" dirty="0">
                <a:solidFill>
                  <a:schemeClr val="tx1"/>
                </a:solidFill>
              </a:rPr>
              <a:t>崔採興牽制出局</a:t>
            </a:r>
          </a:p>
        </p:txBody>
      </p:sp>
      <p:sp>
        <p:nvSpPr>
          <p:cNvPr id="34" name="矩形圖說文字 33"/>
          <p:cNvSpPr/>
          <p:nvPr/>
        </p:nvSpPr>
        <p:spPr>
          <a:xfrm>
            <a:off x="6478361" y="1281167"/>
            <a:ext cx="1230069" cy="665089"/>
          </a:xfrm>
          <a:prstGeom prst="wedgeRectCallout">
            <a:avLst>
              <a:gd name="adj1" fmla="val -53293"/>
              <a:gd name="adj2" fmla="val 91443"/>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中華</a:t>
            </a:r>
            <a:r>
              <a:rPr lang="zh-TW" altLang="en-US" sz="1100" dirty="0" smtClean="0">
                <a:solidFill>
                  <a:schemeClr val="tx1"/>
                </a:solidFill>
              </a:rPr>
              <a:t>職棒</a:t>
            </a:r>
            <a:endParaRPr lang="en-US" altLang="zh-TW" sz="1100" dirty="0" smtClean="0">
              <a:solidFill>
                <a:schemeClr val="tx1"/>
              </a:solidFill>
            </a:endParaRPr>
          </a:p>
          <a:p>
            <a:pPr algn="ctr"/>
            <a:r>
              <a:rPr lang="zh-TW" altLang="en-US" sz="1100" dirty="0" smtClean="0">
                <a:solidFill>
                  <a:schemeClr val="tx1"/>
                </a:solidFill>
              </a:rPr>
              <a:t>壹</a:t>
            </a:r>
            <a:r>
              <a:rPr lang="zh-TW" altLang="en-US" sz="1100" dirty="0">
                <a:solidFill>
                  <a:schemeClr val="tx1"/>
                </a:solidFill>
              </a:rPr>
              <a:t>週刊</a:t>
            </a:r>
            <a:r>
              <a:rPr lang="zh-TW" altLang="en-US" sz="1100" dirty="0" smtClean="0">
                <a:solidFill>
                  <a:schemeClr val="tx1"/>
                </a:solidFill>
              </a:rPr>
              <a:t>：兄弟</a:t>
            </a:r>
            <a:endParaRPr lang="en-US" altLang="zh-TW" sz="1100" dirty="0" smtClean="0">
              <a:solidFill>
                <a:schemeClr val="tx1"/>
              </a:solidFill>
            </a:endParaRPr>
          </a:p>
          <a:p>
            <a:pPr algn="ctr"/>
            <a:r>
              <a:rPr lang="zh-TW" altLang="en-US" sz="1100" dirty="0" smtClean="0">
                <a:solidFill>
                  <a:schemeClr val="tx1"/>
                </a:solidFill>
              </a:rPr>
              <a:t>五</a:t>
            </a:r>
            <a:r>
              <a:rPr lang="zh-TW" altLang="en-US" sz="1100" dirty="0">
                <a:solidFill>
                  <a:schemeClr val="tx1"/>
                </a:solidFill>
              </a:rPr>
              <a:t>虎將事件</a:t>
            </a:r>
          </a:p>
        </p:txBody>
      </p:sp>
      <p:sp>
        <p:nvSpPr>
          <p:cNvPr id="35" name="矩形圖說文字 34"/>
          <p:cNvSpPr/>
          <p:nvPr/>
        </p:nvSpPr>
        <p:spPr>
          <a:xfrm>
            <a:off x="5542096" y="3657419"/>
            <a:ext cx="936265" cy="259026"/>
          </a:xfrm>
          <a:prstGeom prst="wedgeRectCallout">
            <a:avLst>
              <a:gd name="adj1" fmla="val 47441"/>
              <a:gd name="adj2" fmla="val 141892"/>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smtClean="0">
                <a:solidFill>
                  <a:schemeClr val="tx1"/>
                </a:solidFill>
              </a:rPr>
              <a:t>PTT</a:t>
            </a:r>
            <a:r>
              <a:rPr lang="zh-TW" altLang="en-US" sz="1100" dirty="0" smtClean="0">
                <a:solidFill>
                  <a:schemeClr val="tx1"/>
                </a:solidFill>
              </a:rPr>
              <a:t>大當機</a:t>
            </a:r>
            <a:endParaRPr lang="zh-TW" altLang="en-US" sz="1100" dirty="0">
              <a:solidFill>
                <a:schemeClr val="tx1"/>
              </a:solidFill>
            </a:endParaRPr>
          </a:p>
        </p:txBody>
      </p:sp>
      <p:sp>
        <p:nvSpPr>
          <p:cNvPr id="36" name="矩形圖說文字 35"/>
          <p:cNvSpPr/>
          <p:nvPr/>
        </p:nvSpPr>
        <p:spPr>
          <a:xfrm>
            <a:off x="6652169" y="844556"/>
            <a:ext cx="1475232" cy="409298"/>
          </a:xfrm>
          <a:prstGeom prst="wedgeRectCallout">
            <a:avLst>
              <a:gd name="adj1" fmla="val -48551"/>
              <a:gd name="adj2" fmla="val 89639"/>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中華</a:t>
            </a:r>
            <a:r>
              <a:rPr lang="zh-TW" altLang="en-US" sz="1100" dirty="0" smtClean="0">
                <a:solidFill>
                  <a:schemeClr val="tx1"/>
                </a:solidFill>
              </a:rPr>
              <a:t>職棒</a:t>
            </a:r>
            <a:endParaRPr lang="en-US" altLang="zh-TW" sz="1100" dirty="0">
              <a:solidFill>
                <a:schemeClr val="tx1"/>
              </a:solidFill>
            </a:endParaRPr>
          </a:p>
          <a:p>
            <a:pPr algn="ctr"/>
            <a:r>
              <a:rPr lang="zh-TW" altLang="en-US" sz="1100" dirty="0" smtClean="0">
                <a:solidFill>
                  <a:schemeClr val="tx1"/>
                </a:solidFill>
              </a:rPr>
              <a:t>兄弟</a:t>
            </a:r>
            <a:r>
              <a:rPr lang="zh-TW" altLang="en-US" sz="1100" dirty="0">
                <a:solidFill>
                  <a:schemeClr val="tx1"/>
                </a:solidFill>
              </a:rPr>
              <a:t>五虎將事件後續</a:t>
            </a:r>
          </a:p>
        </p:txBody>
      </p:sp>
      <p:sp>
        <p:nvSpPr>
          <p:cNvPr id="37" name="矩形圖說文字 36"/>
          <p:cNvSpPr/>
          <p:nvPr/>
        </p:nvSpPr>
        <p:spPr>
          <a:xfrm>
            <a:off x="6609289" y="1882377"/>
            <a:ext cx="1229371" cy="421850"/>
          </a:xfrm>
          <a:prstGeom prst="wedgeRectCallout">
            <a:avLst>
              <a:gd name="adj1" fmla="val -38468"/>
              <a:gd name="adj2" fmla="val 100934"/>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2017</a:t>
            </a:r>
            <a:r>
              <a:rPr lang="zh-TW" altLang="en-US" sz="1100" dirty="0">
                <a:solidFill>
                  <a:schemeClr val="tx1"/>
                </a:solidFill>
              </a:rPr>
              <a:t>亞冠</a:t>
            </a:r>
            <a:r>
              <a:rPr lang="zh-TW" altLang="en-US" sz="1100" dirty="0" smtClean="0">
                <a:solidFill>
                  <a:schemeClr val="tx1"/>
                </a:solidFill>
              </a:rPr>
              <a:t>賽</a:t>
            </a:r>
            <a:endParaRPr lang="en-US" altLang="zh-TW" sz="1100" dirty="0">
              <a:solidFill>
                <a:schemeClr val="tx1"/>
              </a:solidFill>
            </a:endParaRPr>
          </a:p>
          <a:p>
            <a:pPr algn="ctr"/>
            <a:r>
              <a:rPr lang="zh-TW" altLang="en-US" sz="1100" dirty="0" smtClean="0">
                <a:solidFill>
                  <a:schemeClr val="tx1"/>
                </a:solidFill>
              </a:rPr>
              <a:t>日本</a:t>
            </a:r>
            <a:r>
              <a:rPr lang="en-US" altLang="zh-TW" sz="1100" dirty="0">
                <a:solidFill>
                  <a:schemeClr val="tx1"/>
                </a:solidFill>
              </a:rPr>
              <a:t>7:0</a:t>
            </a:r>
            <a:r>
              <a:rPr lang="zh-TW" altLang="en-US" sz="1100" dirty="0">
                <a:solidFill>
                  <a:schemeClr val="tx1"/>
                </a:solidFill>
              </a:rPr>
              <a:t>台灣</a:t>
            </a:r>
          </a:p>
        </p:txBody>
      </p:sp>
      <p:sp>
        <p:nvSpPr>
          <p:cNvPr id="43" name="矩形圖說文字 42"/>
          <p:cNvSpPr/>
          <p:nvPr/>
        </p:nvSpPr>
        <p:spPr>
          <a:xfrm>
            <a:off x="10008256" y="2464523"/>
            <a:ext cx="1693881" cy="534354"/>
          </a:xfrm>
          <a:prstGeom prst="wedgeRectCallout">
            <a:avLst>
              <a:gd name="adj1" fmla="val -44742"/>
              <a:gd name="adj2" fmla="val 99362"/>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2018</a:t>
            </a:r>
            <a:r>
              <a:rPr lang="zh-TW" altLang="en-US" sz="1100" dirty="0">
                <a:solidFill>
                  <a:schemeClr val="tx1"/>
                </a:solidFill>
              </a:rPr>
              <a:t>中職日職</a:t>
            </a:r>
            <a:r>
              <a:rPr lang="zh-TW" altLang="en-US" sz="1100" dirty="0" smtClean="0">
                <a:solidFill>
                  <a:schemeClr val="tx1"/>
                </a:solidFill>
              </a:rPr>
              <a:t>對抗賽中</a:t>
            </a:r>
            <a:r>
              <a:rPr lang="zh-TW" altLang="en-US" sz="1100" dirty="0">
                <a:solidFill>
                  <a:schemeClr val="tx1"/>
                </a:solidFill>
              </a:rPr>
              <a:t>職</a:t>
            </a:r>
            <a:r>
              <a:rPr lang="en-US" altLang="zh-TW" sz="1100" dirty="0">
                <a:solidFill>
                  <a:schemeClr val="tx1"/>
                </a:solidFill>
              </a:rPr>
              <a:t>6:5</a:t>
            </a:r>
            <a:r>
              <a:rPr lang="zh-TW" altLang="en-US" sz="1100" dirty="0" smtClean="0">
                <a:solidFill>
                  <a:schemeClr val="tx1"/>
                </a:solidFill>
              </a:rPr>
              <a:t>韓國</a:t>
            </a:r>
            <a:endParaRPr lang="en-US" altLang="zh-TW" sz="1100" dirty="0">
              <a:solidFill>
                <a:schemeClr val="tx1"/>
              </a:solidFill>
            </a:endParaRPr>
          </a:p>
          <a:p>
            <a:pPr algn="ctr"/>
            <a:r>
              <a:rPr lang="zh-TW" altLang="en-US" sz="1100" dirty="0" smtClean="0">
                <a:solidFill>
                  <a:schemeClr val="tx1"/>
                </a:solidFill>
              </a:rPr>
              <a:t>藍</a:t>
            </a:r>
            <a:r>
              <a:rPr lang="zh-TW" altLang="en-US" sz="1100" dirty="0">
                <a:solidFill>
                  <a:schemeClr val="tx1"/>
                </a:solidFill>
              </a:rPr>
              <a:t>寅倫三分砲</a:t>
            </a:r>
          </a:p>
        </p:txBody>
      </p:sp>
      <p:sp>
        <p:nvSpPr>
          <p:cNvPr id="44" name="矩形圖說文字 43"/>
          <p:cNvSpPr/>
          <p:nvPr/>
        </p:nvSpPr>
        <p:spPr>
          <a:xfrm>
            <a:off x="7092500" y="3327022"/>
            <a:ext cx="1527244" cy="532720"/>
          </a:xfrm>
          <a:prstGeom prst="wedgeRectCallout">
            <a:avLst>
              <a:gd name="adj1" fmla="val -38261"/>
              <a:gd name="adj2" fmla="val 87599"/>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中華</a:t>
            </a:r>
            <a:r>
              <a:rPr lang="zh-TW" altLang="en-US" sz="1100" dirty="0" smtClean="0">
                <a:solidFill>
                  <a:schemeClr val="tx1"/>
                </a:solidFill>
              </a:rPr>
              <a:t>職棒</a:t>
            </a:r>
            <a:endParaRPr lang="en-US" altLang="zh-TW" sz="1100" dirty="0">
              <a:solidFill>
                <a:schemeClr val="tx1"/>
              </a:solidFill>
            </a:endParaRPr>
          </a:p>
          <a:p>
            <a:pPr algn="ctr"/>
            <a:r>
              <a:rPr lang="zh-TW" altLang="en-US" sz="1100" dirty="0" smtClean="0">
                <a:solidFill>
                  <a:schemeClr val="tx1"/>
                </a:solidFill>
              </a:rPr>
              <a:t>陳</a:t>
            </a:r>
            <a:r>
              <a:rPr lang="zh-TW" altLang="en-US" sz="1100" dirty="0">
                <a:solidFill>
                  <a:schemeClr val="tx1"/>
                </a:solidFill>
              </a:rPr>
              <a:t>鴻文 張正偉 林煜</a:t>
            </a:r>
            <a:r>
              <a:rPr lang="zh-TW" altLang="en-US" sz="1100" dirty="0" smtClean="0">
                <a:solidFill>
                  <a:schemeClr val="tx1"/>
                </a:solidFill>
              </a:rPr>
              <a:t>清</a:t>
            </a:r>
            <a:r>
              <a:rPr lang="en-US" altLang="zh-TW" sz="1100" dirty="0" smtClean="0">
                <a:solidFill>
                  <a:schemeClr val="tx1"/>
                </a:solidFill>
              </a:rPr>
              <a:t> </a:t>
            </a:r>
            <a:r>
              <a:rPr lang="zh-TW" altLang="en-US" sz="1100" dirty="0" smtClean="0">
                <a:solidFill>
                  <a:schemeClr val="tx1"/>
                </a:solidFill>
              </a:rPr>
              <a:t>加入</a:t>
            </a:r>
            <a:r>
              <a:rPr lang="zh-TW" altLang="en-US" sz="1100" dirty="0">
                <a:solidFill>
                  <a:schemeClr val="tx1"/>
                </a:solidFill>
              </a:rPr>
              <a:t>富邦</a:t>
            </a:r>
          </a:p>
        </p:txBody>
      </p:sp>
      <p:sp>
        <p:nvSpPr>
          <p:cNvPr id="45" name="矩形圖說文字 44"/>
          <p:cNvSpPr/>
          <p:nvPr/>
        </p:nvSpPr>
        <p:spPr>
          <a:xfrm>
            <a:off x="6839612" y="2376999"/>
            <a:ext cx="1140131" cy="513412"/>
          </a:xfrm>
          <a:prstGeom prst="wedgeRectCallout">
            <a:avLst>
              <a:gd name="adj1" fmla="val 40959"/>
              <a:gd name="adj2" fmla="val 67080"/>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大谷翔</a:t>
            </a:r>
            <a:r>
              <a:rPr lang="zh-TW" altLang="en-US" sz="1100" dirty="0" smtClean="0">
                <a:solidFill>
                  <a:schemeClr val="tx1"/>
                </a:solidFill>
              </a:rPr>
              <a:t>平</a:t>
            </a:r>
            <a:endParaRPr lang="en-US" altLang="zh-TW" sz="1100" dirty="0" smtClean="0">
              <a:solidFill>
                <a:schemeClr val="tx1"/>
              </a:solidFill>
            </a:endParaRPr>
          </a:p>
          <a:p>
            <a:pPr algn="ctr"/>
            <a:r>
              <a:rPr lang="zh-TW" altLang="en-US" sz="1100" dirty="0" smtClean="0">
                <a:solidFill>
                  <a:schemeClr val="tx1"/>
                </a:solidFill>
              </a:rPr>
              <a:t>表現優異</a:t>
            </a:r>
            <a:endParaRPr lang="en-US" altLang="zh-TW" sz="1100" dirty="0">
              <a:solidFill>
                <a:schemeClr val="tx1"/>
              </a:solidFill>
            </a:endParaRPr>
          </a:p>
          <a:p>
            <a:pPr algn="ctr"/>
            <a:r>
              <a:rPr lang="zh-TW" altLang="en-US" sz="1100" dirty="0" smtClean="0">
                <a:solidFill>
                  <a:schemeClr val="tx1"/>
                </a:solidFill>
              </a:rPr>
              <a:t>連續</a:t>
            </a:r>
            <a:r>
              <a:rPr lang="zh-TW" altLang="en-US" sz="1100" dirty="0">
                <a:solidFill>
                  <a:schemeClr val="tx1"/>
                </a:solidFill>
              </a:rPr>
              <a:t>兩戰開轟</a:t>
            </a:r>
          </a:p>
        </p:txBody>
      </p:sp>
      <p:sp>
        <p:nvSpPr>
          <p:cNvPr id="46" name="矩形圖說文字 45"/>
          <p:cNvSpPr/>
          <p:nvPr/>
        </p:nvSpPr>
        <p:spPr>
          <a:xfrm>
            <a:off x="8004152" y="1533209"/>
            <a:ext cx="1321044" cy="599952"/>
          </a:xfrm>
          <a:prstGeom prst="wedgeRectCallout">
            <a:avLst>
              <a:gd name="adj1" fmla="val -39001"/>
              <a:gd name="adj2" fmla="val 95476"/>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solidFill>
                  <a:schemeClr val="tx1"/>
                </a:solidFill>
              </a:rPr>
              <a:t>蔣智賢怒推史奈</a:t>
            </a:r>
            <a:r>
              <a:rPr lang="zh-TW" altLang="en-US" sz="1100" dirty="0" smtClean="0">
                <a:solidFill>
                  <a:schemeClr val="tx1"/>
                </a:solidFill>
              </a:rPr>
              <a:t>德</a:t>
            </a:r>
            <a:endParaRPr lang="en-US" altLang="zh-TW" sz="1100" dirty="0">
              <a:solidFill>
                <a:schemeClr val="tx1"/>
              </a:solidFill>
            </a:endParaRPr>
          </a:p>
          <a:p>
            <a:pPr algn="ctr"/>
            <a:r>
              <a:rPr lang="zh-TW" altLang="en-US" sz="1100" dirty="0" smtClean="0">
                <a:solidFill>
                  <a:schemeClr val="tx1"/>
                </a:solidFill>
              </a:rPr>
              <a:t>象</a:t>
            </a:r>
            <a:r>
              <a:rPr lang="zh-TW" altLang="en-US" sz="1100" dirty="0">
                <a:solidFill>
                  <a:schemeClr val="tx1"/>
                </a:solidFill>
              </a:rPr>
              <a:t>迷怒燒珍藏球衣</a:t>
            </a:r>
          </a:p>
        </p:txBody>
      </p:sp>
      <p:sp>
        <p:nvSpPr>
          <p:cNvPr id="47" name="矩形圖說文字 46"/>
          <p:cNvSpPr/>
          <p:nvPr/>
        </p:nvSpPr>
        <p:spPr>
          <a:xfrm>
            <a:off x="9307008" y="1882377"/>
            <a:ext cx="1205333" cy="532954"/>
          </a:xfrm>
          <a:prstGeom prst="wedgeRectCallout">
            <a:avLst>
              <a:gd name="adj1" fmla="val -39862"/>
              <a:gd name="adj2" fmla="val 104395"/>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smtClean="0">
                <a:solidFill>
                  <a:schemeClr val="tx1"/>
                </a:solidFill>
              </a:rPr>
              <a:t>2018</a:t>
            </a:r>
            <a:r>
              <a:rPr lang="zh-TW" altLang="en-US" sz="1100" dirty="0" smtClean="0">
                <a:solidFill>
                  <a:schemeClr val="tx1"/>
                </a:solidFill>
              </a:rPr>
              <a:t>巨</a:t>
            </a:r>
            <a:r>
              <a:rPr lang="zh-TW" altLang="en-US" sz="1100" dirty="0">
                <a:solidFill>
                  <a:schemeClr val="tx1"/>
                </a:solidFill>
              </a:rPr>
              <a:t>港</a:t>
            </a:r>
            <a:r>
              <a:rPr lang="zh-TW" altLang="en-US" sz="1100" dirty="0" smtClean="0">
                <a:solidFill>
                  <a:schemeClr val="tx1"/>
                </a:solidFill>
              </a:rPr>
              <a:t>亞運</a:t>
            </a:r>
            <a:endParaRPr lang="en-US" altLang="zh-TW" sz="1100" dirty="0">
              <a:solidFill>
                <a:schemeClr val="tx1"/>
              </a:solidFill>
            </a:endParaRPr>
          </a:p>
          <a:p>
            <a:pPr algn="ctr"/>
            <a:r>
              <a:rPr lang="zh-TW" altLang="en-US" sz="1100" dirty="0" smtClean="0">
                <a:solidFill>
                  <a:schemeClr val="tx1"/>
                </a:solidFill>
              </a:rPr>
              <a:t>台灣</a:t>
            </a:r>
            <a:r>
              <a:rPr lang="en-US" altLang="zh-TW" sz="1100" dirty="0">
                <a:solidFill>
                  <a:schemeClr val="tx1"/>
                </a:solidFill>
              </a:rPr>
              <a:t>2:1</a:t>
            </a:r>
            <a:r>
              <a:rPr lang="zh-TW" altLang="en-US" sz="1100" dirty="0" smtClean="0">
                <a:solidFill>
                  <a:schemeClr val="tx1"/>
                </a:solidFill>
              </a:rPr>
              <a:t>韓國</a:t>
            </a:r>
            <a:endParaRPr lang="en-US" altLang="zh-TW" sz="1100" dirty="0">
              <a:solidFill>
                <a:schemeClr val="tx1"/>
              </a:solidFill>
            </a:endParaRPr>
          </a:p>
          <a:p>
            <a:pPr algn="ctr"/>
            <a:r>
              <a:rPr lang="zh-TW" altLang="en-US" sz="1100" dirty="0" smtClean="0">
                <a:solidFill>
                  <a:schemeClr val="tx1"/>
                </a:solidFill>
              </a:rPr>
              <a:t>林</a:t>
            </a:r>
            <a:r>
              <a:rPr lang="zh-TW" altLang="en-US" sz="1100" dirty="0">
                <a:solidFill>
                  <a:schemeClr val="tx1"/>
                </a:solidFill>
              </a:rPr>
              <a:t>加祐兩分砲</a:t>
            </a:r>
          </a:p>
        </p:txBody>
      </p:sp>
    </p:spTree>
    <p:extLst>
      <p:ext uri="{BB962C8B-B14F-4D97-AF65-F5344CB8AC3E}">
        <p14:creationId xmlns:p14="http://schemas.microsoft.com/office/powerpoint/2010/main" val="2019313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3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36"/>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37"/>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44"/>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45"/>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46"/>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47"/>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6" grpId="0" animBg="1"/>
      <p:bldP spid="32" grpId="0" animBg="1"/>
      <p:bldP spid="33" grpId="0" animBg="1"/>
      <p:bldP spid="34" grpId="0" animBg="1"/>
      <p:bldP spid="35" grpId="0" animBg="1"/>
      <p:bldP spid="36" grpId="0" animBg="1"/>
      <p:bldP spid="37" grpId="0" animBg="1"/>
      <p:bldP spid="43" grpId="0" animBg="1"/>
      <p:bldP spid="44" grpId="0" animBg="1"/>
      <p:bldP spid="45" grpId="0" animBg="1"/>
      <p:bldP spid="46" grpId="0" animBg="1"/>
      <p:bldP spid="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ae5d697d-b0bc-485e-9a47-cfb1bd4d2c71"/>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1698</TotalTime>
  <Words>1669</Words>
  <Application>Microsoft Office PowerPoint</Application>
  <PresentationFormat>自訂</PresentationFormat>
  <Paragraphs>158</Paragraphs>
  <Slides>20</Slides>
  <Notes>20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包图主题2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asus</cp:lastModifiedBy>
  <cp:revision>110</cp:revision>
  <dcterms:created xsi:type="dcterms:W3CDTF">2017-08-18T03:02:00Z</dcterms:created>
  <dcterms:modified xsi:type="dcterms:W3CDTF">2019-01-25T07:39:12Z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